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3A_5C2639FF.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1"/>
  </p:notesMasterIdLst>
  <p:sldIdLst>
    <p:sldId id="1807" r:id="rId6"/>
    <p:sldId id="1842" r:id="rId7"/>
    <p:sldId id="1849" r:id="rId8"/>
    <p:sldId id="1836" r:id="rId9"/>
    <p:sldId id="1850" r:id="rId10"/>
    <p:sldId id="2460" r:id="rId11"/>
    <p:sldId id="256" r:id="rId12"/>
    <p:sldId id="2458" r:id="rId13"/>
    <p:sldId id="260" r:id="rId14"/>
    <p:sldId id="301" r:id="rId15"/>
    <p:sldId id="289" r:id="rId16"/>
    <p:sldId id="291" r:id="rId17"/>
    <p:sldId id="294" r:id="rId18"/>
    <p:sldId id="293" r:id="rId19"/>
    <p:sldId id="267" r:id="rId20"/>
    <p:sldId id="264" r:id="rId21"/>
    <p:sldId id="288" r:id="rId22"/>
    <p:sldId id="296" r:id="rId23"/>
    <p:sldId id="287" r:id="rId24"/>
    <p:sldId id="304" r:id="rId25"/>
    <p:sldId id="2459" r:id="rId26"/>
    <p:sldId id="2461" r:id="rId27"/>
    <p:sldId id="1835" r:id="rId28"/>
    <p:sldId id="1844" r:id="rId29"/>
    <p:sldId id="184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02450E2-BB93-4A9A-86EE-00A06B17727D}">
          <p14:sldIdLst>
            <p14:sldId id="1807"/>
            <p14:sldId id="1842"/>
            <p14:sldId id="1849"/>
            <p14:sldId id="1836"/>
            <p14:sldId id="1850"/>
            <p14:sldId id="2460"/>
            <p14:sldId id="256"/>
            <p14:sldId id="2458"/>
            <p14:sldId id="260"/>
            <p14:sldId id="301"/>
            <p14:sldId id="289"/>
            <p14:sldId id="291"/>
            <p14:sldId id="294"/>
            <p14:sldId id="293"/>
            <p14:sldId id="267"/>
            <p14:sldId id="264"/>
            <p14:sldId id="288"/>
            <p14:sldId id="296"/>
            <p14:sldId id="287"/>
            <p14:sldId id="304"/>
            <p14:sldId id="2459"/>
            <p14:sldId id="2461"/>
            <p14:sldId id="1835"/>
            <p14:sldId id="1844"/>
            <p14:sldId id="184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61F0F3-08FD-5C6B-BDBB-5969918B0107}" name="Zoe Bertol-Foell" initials="ZB" userId="S::Zoe.Bertol-Foell@steergroup.com::7906b7c2-38f2-4142-9550-fb4fe25731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A6F"/>
    <a:srgbClr val="E84B62"/>
    <a:srgbClr val="099669"/>
    <a:srgbClr val="074E48"/>
    <a:srgbClr val="91C0A1"/>
    <a:srgbClr val="446C69"/>
    <a:srgbClr val="568463"/>
    <a:srgbClr val="92B8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53" autoAdjust="0"/>
    <p:restoredTop sz="83920" autoAdjust="0"/>
  </p:normalViewPr>
  <p:slideViewPr>
    <p:cSldViewPr snapToGrid="0">
      <p:cViewPr varScale="1">
        <p:scale>
          <a:sx n="61" d="100"/>
          <a:sy n="61" d="100"/>
        </p:scale>
        <p:origin x="950"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comments/modernComment_73A_5C2639FF.xml><?xml version="1.0" encoding="utf-8"?>
<p188:cmLst xmlns:a="http://schemas.openxmlformats.org/drawingml/2006/main" xmlns:r="http://schemas.openxmlformats.org/officeDocument/2006/relationships" xmlns:p188="http://schemas.microsoft.com/office/powerpoint/2018/8/main">
  <p188:cm id="{01A05AC4-FB75-4212-8702-54367BCBBCE3}" authorId="{B061F0F3-08FD-5C6B-BDBB-5969918B0107}" created="2025-09-10T20:10:09.335">
    <ac:txMkLst xmlns:ac="http://schemas.microsoft.com/office/drawing/2013/main/command">
      <pc:docMk xmlns:pc="http://schemas.microsoft.com/office/powerpoint/2013/main/command"/>
      <pc:sldMk xmlns:pc="http://schemas.microsoft.com/office/powerpoint/2013/main/command" cId="1546009087" sldId="1850"/>
      <ac:spMk id="2" creationId="{C7491B60-400C-32F0-1D44-B012AE61F45F}"/>
      <ac:txMk cp="158" len="130">
        <ac:context len="350" hash="41040488"/>
      </ac:txMk>
    </ac:txMkLst>
    <p188:pos x="7490370" y="2002636"/>
    <p188:replyLst>
      <p188:reply id="{2730D7C8-AA67-422D-A613-0236406ADE6D}" authorId="{B061F0F3-08FD-5C6B-BDBB-5969918B0107}" created="2025-09-10T20:10:30.275">
        <p188:txBody>
          <a:bodyPr/>
          <a:lstStyle/>
          <a:p>
            <a:r>
              <a:rPr lang="en-GB"/>
              <a:t>Plus Metro Rewards where they can track their green commutes and raffle off $25 gift cards</a:t>
            </a:r>
          </a:p>
        </p188:txBody>
      </p188:reply>
    </p188:replyLst>
    <p188:txBody>
      <a:bodyPr/>
      <a:lstStyle/>
      <a:p>
        <a:r>
          <a:rPr lang="en-GB"/>
          <a:t>New hires 30 days of employment, FREE 7-day pass TAP card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F32E6-CB03-4423-BC13-F5A6E838B629}" type="datetimeFigureOut">
              <a:rPr lang="en-GB" smtClean="0"/>
              <a:t>11/09/2025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8DB5E-B525-4938-A291-5A326FF90D8E}" type="slidenum">
              <a:rPr lang="en-GB" smtClean="0"/>
              <a:t>‹#›</a:t>
            </a:fld>
            <a:endParaRPr lang="en-GB"/>
          </a:p>
        </p:txBody>
      </p:sp>
    </p:spTree>
    <p:extLst>
      <p:ext uri="{BB962C8B-B14F-4D97-AF65-F5344CB8AC3E}">
        <p14:creationId xmlns:p14="http://schemas.microsoft.com/office/powerpoint/2010/main" val="1045684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C33A0-60DB-4145-9DE3-9CDAF88666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146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844C-5EF2-6480-B695-0823FE244C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A6ABD-10A3-BE75-8718-A418CEFFC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79977-9D57-EC3A-E697-AF6EE8787CDE}"/>
              </a:ext>
            </a:extLst>
          </p:cNvPr>
          <p:cNvSpPr>
            <a:spLocks noGrp="1"/>
          </p:cNvSpPr>
          <p:nvPr>
            <p:ph type="body" idx="1"/>
          </p:nvPr>
        </p:nvSpPr>
        <p:spPr/>
        <p:txBody>
          <a:bodyPr/>
          <a:lstStyle/>
          <a:p>
            <a:r>
              <a:rPr lang="en-US" dirty="0"/>
              <a:t>The excel</a:t>
            </a:r>
            <a:r>
              <a:rPr lang="en-US" baseline="0" dirty="0"/>
              <a:t> file has a worksheet that let’s you tally up all of the trips. It’s called “Worksheet.” This helps ease the calculations needed to be done for the worksheet on the previous slide.</a:t>
            </a:r>
          </a:p>
          <a:p>
            <a:endParaRPr lang="en-GB" dirty="0"/>
          </a:p>
        </p:txBody>
      </p:sp>
      <p:sp>
        <p:nvSpPr>
          <p:cNvPr id="4" name="Slide Number Placeholder 3">
            <a:extLst>
              <a:ext uri="{FF2B5EF4-FFF2-40B4-BE49-F238E27FC236}">
                <a16:creationId xmlns:a16="http://schemas.microsoft.com/office/drawing/2014/main" id="{13BEF07A-76F9-BADA-C69F-7D4E056801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DB5E-B525-4938-A291-5A326FF90D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725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C33A0-60DB-4145-9DE3-9CDAF88666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33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 Burbank TDM</a:t>
            </a:r>
            <a:r>
              <a:rPr lang="en-US" baseline="0" dirty="0"/>
              <a:t> ordinances require participation by all employers with 25 or more employees in the Media District and in Downtown Burbank.</a:t>
            </a:r>
          </a:p>
          <a:p>
            <a:endParaRPr lang="en-US" baseline="0" dirty="0"/>
          </a:p>
          <a:p>
            <a:r>
              <a:rPr lang="en-US" baseline="0" dirty="0"/>
              <a:t>Employers are required to reduce their peak period automobile travel by 38%.</a:t>
            </a:r>
          </a:p>
          <a:p>
            <a:endParaRPr lang="en-US" baseline="0" dirty="0"/>
          </a:p>
          <a:p>
            <a:r>
              <a:rPr lang="en-US" baseline="0" dirty="0"/>
              <a:t>The ordinance also created the Burbank Transportation Management Organization. This is the non-profit that brought all of us here together today. </a:t>
            </a:r>
          </a:p>
          <a:p>
            <a:endParaRPr lang="en-US" baseline="0" dirty="0"/>
          </a:p>
          <a:p>
            <a:r>
              <a:rPr lang="en-US" baseline="0" dirty="0"/>
              <a:t>Finally, the ordinance requires that all covered employers submit an annual commute survey. The survey allows the City and the TMO to track commute patterns and see which employers are meeting their congestion mitigation goals.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C33A0-60DB-4145-9DE3-9CDAF88666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857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GB" dirty="0"/>
              <a:t>By </a:t>
            </a:r>
            <a:r>
              <a:rPr lang="en-GB" i="1" dirty="0"/>
              <a:t>tracking progress</a:t>
            </a:r>
            <a:r>
              <a:rPr lang="en-GB" dirty="0"/>
              <a:t>, employers can see how well their trip reduction efforts are working year over year, giving them the data needed to adjust or improve their programs.</a:t>
            </a:r>
          </a:p>
          <a:p>
            <a:r>
              <a:rPr lang="en-GB" i="1" dirty="0"/>
              <a:t>Understanding Burbank's transportation needs</a:t>
            </a:r>
            <a:r>
              <a:rPr lang="en-GB" dirty="0"/>
              <a:t> allows the city and businesses to identify patterns, challenges, and opportunities—like whether employees need better public transit options, more incentives for carpooling, or support for biking and walking.</a:t>
            </a:r>
          </a:p>
          <a:p>
            <a:r>
              <a:rPr lang="en-GB" dirty="0"/>
              <a:t>This, in turn, supports </a:t>
            </a:r>
            <a:r>
              <a:rPr lang="en-GB" i="1" dirty="0"/>
              <a:t>fulfilling reporting requirements</a:t>
            </a:r>
            <a:r>
              <a:rPr lang="en-GB" dirty="0"/>
              <a:t> that the city mandates, ensuring compliance with local regulations and contributing to the region’s long-term sustainability goals.</a:t>
            </a:r>
          </a:p>
          <a:p>
            <a:r>
              <a:rPr lang="en-GB" dirty="0"/>
              <a:t>Ultimately, the data gathered helps Burbank build a healthier, more sustainable community by reducing congestion, improving air quality, and promoting greener commuting habits.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C33A0-60DB-4145-9DE3-9CDAF88666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64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annual survey must be submitted to the Burbank TMO. The survey week is typically the first full week in May, though this year it has been moved to September. Every employee is surveyed for the peak period of 4-6 pm. This is for employees who are either leaving or arriving at work during those times. </a:t>
            </a:r>
          </a:p>
          <a:p>
            <a:endParaRPr lang="en-US" baseline="0" dirty="0"/>
          </a:p>
          <a:p>
            <a:r>
              <a:rPr lang="en-US" baseline="0" dirty="0"/>
              <a:t>You still need to survey those who commute outside of the peak period. They will count towards a survey received but will not count as a vehicle or employee trip.</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I have to mention that telecommuters need to be surveyed! They’re working, and even though their commute may be from a bedroom to an office, this is still meaningful information to both the TMO and the City, so you 100% need to survey your telecommuters.</a:t>
            </a:r>
          </a:p>
          <a:p>
            <a:endParaRPr lang="en-US" baseline="0" dirty="0"/>
          </a:p>
          <a:p>
            <a:r>
              <a:rPr lang="en-US" dirty="0"/>
              <a:t>If you submit an AQMD survey, you</a:t>
            </a:r>
            <a:r>
              <a:rPr lang="en-US" baseline="0" dirty="0"/>
              <a:t> can use your AQMD survey week instead. Please contact the TMO and request an extension on the due date.</a:t>
            </a:r>
          </a:p>
          <a:p>
            <a:endParaRPr lang="en-US" baseline="0" dirty="0"/>
          </a:p>
          <a:p>
            <a:r>
              <a:rPr lang="en-US" baseline="0" dirty="0"/>
              <a:t>We have two survey options to talk to you about today. The first is the TMO employee survey and annual trip reduction tool, which many of you might already be familiar with.</a:t>
            </a:r>
          </a:p>
          <a:p>
            <a:endParaRPr lang="en-US" baseline="0" dirty="0"/>
          </a:p>
          <a:p>
            <a:r>
              <a:rPr lang="en-US" baseline="0" dirty="0"/>
              <a:t>The second is one that our larger employers might know and love, the LA Metro AVR survey tool.</a:t>
            </a:r>
          </a:p>
          <a:p>
            <a:endParaRPr lang="en-GB" dirty="0"/>
          </a:p>
        </p:txBody>
      </p:sp>
      <p:sp>
        <p:nvSpPr>
          <p:cNvPr id="4" name="Slide Number Placeholder 3"/>
          <p:cNvSpPr>
            <a:spLocks noGrp="1"/>
          </p:cNvSpPr>
          <p:nvPr>
            <p:ph type="sldNum" sz="quarter" idx="5"/>
          </p:nvPr>
        </p:nvSpPr>
        <p:spPr/>
        <p:txBody>
          <a:bodyPr/>
          <a:lstStyle/>
          <a:p>
            <a:fld id="{78A8DB5E-B525-4938-A291-5A326FF90D8E}" type="slidenum">
              <a:rPr lang="en-GB" smtClean="0"/>
              <a:t>4</a:t>
            </a:fld>
            <a:endParaRPr lang="en-GB"/>
          </a:p>
        </p:txBody>
      </p:sp>
    </p:spTree>
    <p:extLst>
      <p:ext uri="{BB962C8B-B14F-4D97-AF65-F5344CB8AC3E}">
        <p14:creationId xmlns:p14="http://schemas.microsoft.com/office/powerpoint/2010/main" val="1573896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hires 30 days of employment, FREE 7-day TAP card… 7 </a:t>
            </a:r>
          </a:p>
          <a:p>
            <a:endParaRPr lang="en-US" dirty="0"/>
          </a:p>
          <a:p>
            <a:endParaRPr lang="en-US" dirty="0"/>
          </a:p>
          <a:p>
            <a:endParaRPr lang="en-US" dirty="0"/>
          </a:p>
          <a:p>
            <a:r>
              <a:rPr lang="en-US" dirty="0"/>
              <a:t>The</a:t>
            </a:r>
            <a:r>
              <a:rPr lang="en-US" baseline="0" dirty="0"/>
              <a:t> annual survey must be submitted to the Burbank TMO. The survey week is typically the first full week in May, though this year it has been moved to September. Every employee is surveyed for the peak period of 4-6 pm. This is for employees who are either leaving or arriving at work during those times, but we recommend sending the survey to everyone to capture as many employees as possible. </a:t>
            </a:r>
          </a:p>
          <a:p>
            <a:endParaRPr lang="en-US" baseline="0" dirty="0"/>
          </a:p>
          <a:p>
            <a:r>
              <a:rPr lang="en-US" baseline="0" dirty="0"/>
              <a:t>You still need to survey those who commute outside of the peak period. They will count towards a survey received but will not count as a vehicle or employee trip.</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I have to mention that telecommuters need to be surveyed! They’re working, and even though their commute may be from a bedroom to an office, this is still meaningful information to both the TMO and the City, so you 100% need to survey your telecommuters.</a:t>
            </a:r>
          </a:p>
          <a:p>
            <a:endParaRPr lang="en-US" baseline="0" dirty="0"/>
          </a:p>
          <a:p>
            <a:r>
              <a:rPr lang="en-US" dirty="0"/>
              <a:t>If you submit an AQMD survey, you</a:t>
            </a:r>
            <a:r>
              <a:rPr lang="en-US" baseline="0" dirty="0"/>
              <a:t> can use your AQMD survey week instead. Please contact the TMO and request an extension on the due date.</a:t>
            </a:r>
          </a:p>
          <a:p>
            <a:endParaRPr lang="en-US" baseline="0" dirty="0"/>
          </a:p>
          <a:p>
            <a:r>
              <a:rPr lang="en-US" baseline="0" dirty="0"/>
              <a:t>We have two survey options to talk to you about today. The first is the TMO employee survey and annual trip reduction tool, which many of you might already be familiar with.</a:t>
            </a:r>
          </a:p>
          <a:p>
            <a:endParaRPr lang="en-US" baseline="0" dirty="0"/>
          </a:p>
          <a:p>
            <a:r>
              <a:rPr lang="en-US" baseline="0" dirty="0"/>
              <a:t>The second is one that our larger employers might know and love, the LA Metro AVR survey tool.</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DB5E-B525-4938-A291-5A326FF90D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66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C89C4-0C48-A9FA-6859-4D4DF02B3B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3D51D-2862-611E-51BA-C71055FB09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BA72F2-9A8F-4338-E8DF-87CC591AD3B0}"/>
              </a:ext>
            </a:extLst>
          </p:cNvPr>
          <p:cNvSpPr>
            <a:spLocks noGrp="1"/>
          </p:cNvSpPr>
          <p:nvPr>
            <p:ph type="body" idx="1"/>
          </p:nvPr>
        </p:nvSpPr>
        <p:spPr/>
        <p:txBody>
          <a:bodyPr/>
          <a:lstStyle/>
          <a:p>
            <a:r>
              <a:rPr lang="en-US" dirty="0"/>
              <a:t>The</a:t>
            </a:r>
            <a:r>
              <a:rPr lang="en-US" baseline="0" dirty="0"/>
              <a:t> annual survey must be submitted to the Burbank TMO. The survey week is typically the first full week in May, though this year it has been moved to September. Every employee is surveyed for the peak period of 4-6 pm. This is for employees who are either leaving or arriving at work during those times. </a:t>
            </a:r>
          </a:p>
          <a:p>
            <a:endParaRPr lang="en-US" baseline="0" dirty="0"/>
          </a:p>
          <a:p>
            <a:r>
              <a:rPr lang="en-US" baseline="0" dirty="0"/>
              <a:t>You still need to survey those who commute outside of the peak period. They will count towards a survey received but will not count as a vehicle or employee trip.</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I have to mention that telecommuters need to be surveyed! They’re working, and even though their commute may be from a bedroom to an office, this is still meaningful information to both the TMO and the City, so you 100% need to survey your telecommuters.</a:t>
            </a:r>
          </a:p>
          <a:p>
            <a:endParaRPr lang="en-US" baseline="0" dirty="0"/>
          </a:p>
          <a:p>
            <a:r>
              <a:rPr lang="en-US" dirty="0"/>
              <a:t>If you submit an AQMD survey, you</a:t>
            </a:r>
            <a:r>
              <a:rPr lang="en-US" baseline="0" dirty="0"/>
              <a:t> can use your AQMD survey week instead. Please contact the TMO and request an extension on the due date.</a:t>
            </a:r>
          </a:p>
          <a:p>
            <a:endParaRPr lang="en-US" baseline="0" dirty="0"/>
          </a:p>
          <a:p>
            <a:r>
              <a:rPr lang="en-US" baseline="0" dirty="0"/>
              <a:t>We have two survey options to talk to you about today. The first is the TMO employee survey and annual trip reduction tool, which many of you might already be familiar with.</a:t>
            </a:r>
          </a:p>
          <a:p>
            <a:endParaRPr lang="en-US" baseline="0" dirty="0"/>
          </a:p>
          <a:p>
            <a:r>
              <a:rPr lang="en-US" baseline="0" dirty="0"/>
              <a:t>The second is one that our larger employers might know and love, the LA Metro AVR survey tool.</a:t>
            </a:r>
          </a:p>
          <a:p>
            <a:endParaRPr lang="en-GB" dirty="0"/>
          </a:p>
        </p:txBody>
      </p:sp>
      <p:sp>
        <p:nvSpPr>
          <p:cNvPr id="4" name="Slide Number Placeholder 3">
            <a:extLst>
              <a:ext uri="{FF2B5EF4-FFF2-40B4-BE49-F238E27FC236}">
                <a16:creationId xmlns:a16="http://schemas.microsoft.com/office/drawing/2014/main" id="{7F5028B3-D146-5F42-B0F1-00F851AA5A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DB5E-B525-4938-A291-5A326FF90D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45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9E0EE-E9CA-4ED2-B4C1-8B81E26FC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191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D6641-248A-5EE6-B6A4-720DCA6F24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38FD82-E49A-83E0-FA17-536CAD1392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884C85-D500-875B-FB44-A92059F600DE}"/>
              </a:ext>
            </a:extLst>
          </p:cNvPr>
          <p:cNvSpPr>
            <a:spLocks noGrp="1"/>
          </p:cNvSpPr>
          <p:nvPr>
            <p:ph type="body" idx="1"/>
          </p:nvPr>
        </p:nvSpPr>
        <p:spPr/>
        <p:txBody>
          <a:bodyPr/>
          <a:lstStyle/>
          <a:p>
            <a:r>
              <a:rPr lang="en-US" dirty="0"/>
              <a:t>The excel</a:t>
            </a:r>
            <a:r>
              <a:rPr lang="en-US" baseline="0" dirty="0"/>
              <a:t> file has a worksheet that let’s you tally up all of the trips. It’s called “Worksheet.” This helps ease the calculations needed to be done for the worksheet on the previous slide.</a:t>
            </a:r>
          </a:p>
          <a:p>
            <a:endParaRPr lang="en-GB" dirty="0"/>
          </a:p>
        </p:txBody>
      </p:sp>
      <p:sp>
        <p:nvSpPr>
          <p:cNvPr id="4" name="Slide Number Placeholder 3">
            <a:extLst>
              <a:ext uri="{FF2B5EF4-FFF2-40B4-BE49-F238E27FC236}">
                <a16:creationId xmlns:a16="http://schemas.microsoft.com/office/drawing/2014/main" id="{D04FC373-BBBB-10D6-70FE-5D7AF2660A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DB5E-B525-4938-A291-5A326FF90D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50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5C8E5-0B6C-7D96-C11E-B32CB0D253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251E84-1AD5-533A-2C1F-D954C810A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5C3DB6-96F0-215A-F3F7-EFD8940896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is the TMO’s trip reduction survey form.</a:t>
            </a:r>
            <a:endParaRPr lang="en-US" dirty="0"/>
          </a:p>
          <a:p>
            <a:endParaRPr lang="en-GB" dirty="0"/>
          </a:p>
        </p:txBody>
      </p:sp>
      <p:sp>
        <p:nvSpPr>
          <p:cNvPr id="4" name="Slide Number Placeholder 3">
            <a:extLst>
              <a:ext uri="{FF2B5EF4-FFF2-40B4-BE49-F238E27FC236}">
                <a16:creationId xmlns:a16="http://schemas.microsoft.com/office/drawing/2014/main" id="{52F57F00-CB18-1C3F-8FEF-1BC4B35C4C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DB5E-B525-4938-A291-5A326FF90D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28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7D90-FA08-4609-B89E-93510A3717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19A988-1164-4527-9CF9-05537C1B4A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485A07-B5D9-428E-81AE-13C42A29F718}"/>
              </a:ext>
            </a:extLst>
          </p:cNvPr>
          <p:cNvSpPr>
            <a:spLocks noGrp="1"/>
          </p:cNvSpPr>
          <p:nvPr>
            <p:ph type="dt" sz="half" idx="10"/>
          </p:nvPr>
        </p:nvSpPr>
        <p:spPr/>
        <p:txBody>
          <a:bodyPr/>
          <a:lstStyle/>
          <a:p>
            <a:fld id="{050361D0-B726-4F58-B28D-5C8CD98344D8}" type="datetime1">
              <a:rPr lang="en-US" smtClean="0"/>
              <a:t>9/11/2025</a:t>
            </a:fld>
            <a:endParaRPr lang="en-US"/>
          </a:p>
        </p:txBody>
      </p:sp>
      <p:sp>
        <p:nvSpPr>
          <p:cNvPr id="5" name="Footer Placeholder 4">
            <a:extLst>
              <a:ext uri="{FF2B5EF4-FFF2-40B4-BE49-F238E27FC236}">
                <a16:creationId xmlns:a16="http://schemas.microsoft.com/office/drawing/2014/main" id="{A9268E91-4BFD-4BB6-8AD1-C19953F19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935F3-21D9-4F3D-AD5A-35D7730E1F21}"/>
              </a:ext>
            </a:extLst>
          </p:cNvPr>
          <p:cNvSpPr>
            <a:spLocks noGrp="1"/>
          </p:cNvSpPr>
          <p:nvPr>
            <p:ph type="sldNum" sz="quarter" idx="12"/>
          </p:nvPr>
        </p:nvSpPr>
        <p:spPr/>
        <p:txBody>
          <a:bodyPr/>
          <a:lstStyle>
            <a:lvl1pPr>
              <a:defRPr sz="1400">
                <a:solidFill>
                  <a:schemeClr val="bg1"/>
                </a:solidFill>
                <a:latin typeface="Arial" panose="020B0604020202020204" pitchFamily="34" charset="0"/>
                <a:cs typeface="Arial" panose="020B0604020202020204" pitchFamily="34" charset="0"/>
              </a:defRPr>
            </a:lvl1pPr>
          </a:lstStyle>
          <a:p>
            <a:fld id="{F41C0F81-8FD1-4B46-91E5-B64C729A501E}" type="slidenum">
              <a:rPr lang="en-US" smtClean="0"/>
              <a:pPr/>
              <a:t>‹#›</a:t>
            </a:fld>
            <a:endParaRPr lang="en-US" dirty="0"/>
          </a:p>
        </p:txBody>
      </p:sp>
    </p:spTree>
    <p:extLst>
      <p:ext uri="{BB962C8B-B14F-4D97-AF65-F5344CB8AC3E}">
        <p14:creationId xmlns:p14="http://schemas.microsoft.com/office/powerpoint/2010/main" val="337490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541D-7A84-4310-BE7B-2D324729A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192896-AA38-4921-BA05-6CA4C88902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E8B8C-0395-4616-B991-3AB64A3EC867}"/>
              </a:ext>
            </a:extLst>
          </p:cNvPr>
          <p:cNvSpPr>
            <a:spLocks noGrp="1"/>
          </p:cNvSpPr>
          <p:nvPr>
            <p:ph type="dt" sz="half" idx="10"/>
          </p:nvPr>
        </p:nvSpPr>
        <p:spPr/>
        <p:txBody>
          <a:bodyPr/>
          <a:lstStyle/>
          <a:p>
            <a:fld id="{90379ECB-A89E-4039-B52D-A2296BEC6D14}" type="datetime1">
              <a:rPr lang="en-US" smtClean="0"/>
              <a:t>9/11/2025</a:t>
            </a:fld>
            <a:endParaRPr lang="en-US"/>
          </a:p>
        </p:txBody>
      </p:sp>
      <p:sp>
        <p:nvSpPr>
          <p:cNvPr id="5" name="Footer Placeholder 4">
            <a:extLst>
              <a:ext uri="{FF2B5EF4-FFF2-40B4-BE49-F238E27FC236}">
                <a16:creationId xmlns:a16="http://schemas.microsoft.com/office/drawing/2014/main" id="{7FF9F4EA-B0F3-4A96-916D-ABD063A921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DBB43-28E5-4568-97F5-F0D9FD0C73AD}"/>
              </a:ext>
            </a:extLst>
          </p:cNvPr>
          <p:cNvSpPr>
            <a:spLocks noGrp="1"/>
          </p:cNvSpPr>
          <p:nvPr>
            <p:ph type="sldNum" sz="quarter" idx="12"/>
          </p:nvPr>
        </p:nvSpPr>
        <p:spPr/>
        <p:txBody>
          <a:bodyPr/>
          <a:lstStyle>
            <a:lvl1pPr>
              <a:defRPr sz="1800"/>
            </a:lvl1pPr>
          </a:lstStyle>
          <a:p>
            <a:fld id="{F41C0F81-8FD1-4B46-91E5-B64C729A501E}" type="slidenum">
              <a:rPr lang="en-US" smtClean="0"/>
              <a:pPr/>
              <a:t>‹#›</a:t>
            </a:fld>
            <a:endParaRPr lang="en-US"/>
          </a:p>
        </p:txBody>
      </p:sp>
    </p:spTree>
    <p:extLst>
      <p:ext uri="{BB962C8B-B14F-4D97-AF65-F5344CB8AC3E}">
        <p14:creationId xmlns:p14="http://schemas.microsoft.com/office/powerpoint/2010/main" val="201741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D024A7-655C-4C25-8B39-A6C13A7900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065A2C-D474-4167-B179-C55113FA7E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F075A-D7CA-4DAD-A255-E2BCE1A55693}"/>
              </a:ext>
            </a:extLst>
          </p:cNvPr>
          <p:cNvSpPr>
            <a:spLocks noGrp="1"/>
          </p:cNvSpPr>
          <p:nvPr>
            <p:ph type="dt" sz="half" idx="10"/>
          </p:nvPr>
        </p:nvSpPr>
        <p:spPr/>
        <p:txBody>
          <a:bodyPr/>
          <a:lstStyle/>
          <a:p>
            <a:fld id="{19241929-A7C6-4CA7-856D-6812786FF864}" type="datetime1">
              <a:rPr lang="en-US" smtClean="0"/>
              <a:t>9/11/2025</a:t>
            </a:fld>
            <a:endParaRPr lang="en-US"/>
          </a:p>
        </p:txBody>
      </p:sp>
      <p:sp>
        <p:nvSpPr>
          <p:cNvPr id="5" name="Footer Placeholder 4">
            <a:extLst>
              <a:ext uri="{FF2B5EF4-FFF2-40B4-BE49-F238E27FC236}">
                <a16:creationId xmlns:a16="http://schemas.microsoft.com/office/drawing/2014/main" id="{E50EEDB8-8A2C-451C-BE8C-C13216A4C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69297-2740-4D5E-AE31-CF1A51C61328}"/>
              </a:ext>
            </a:extLst>
          </p:cNvPr>
          <p:cNvSpPr>
            <a:spLocks noGrp="1"/>
          </p:cNvSpPr>
          <p:nvPr>
            <p:ph type="sldNum" sz="quarter" idx="12"/>
          </p:nvPr>
        </p:nvSpPr>
        <p:spPr/>
        <p:txBody>
          <a:bodyPr/>
          <a:lstStyle>
            <a:lvl1pPr>
              <a:defRPr sz="1800"/>
            </a:lvl1pPr>
          </a:lstStyle>
          <a:p>
            <a:fld id="{F41C0F81-8FD1-4B46-91E5-B64C729A501E}" type="slidenum">
              <a:rPr lang="en-US" smtClean="0"/>
              <a:pPr/>
              <a:t>‹#›</a:t>
            </a:fld>
            <a:endParaRPr lang="en-US"/>
          </a:p>
        </p:txBody>
      </p:sp>
    </p:spTree>
    <p:extLst>
      <p:ext uri="{BB962C8B-B14F-4D97-AF65-F5344CB8AC3E}">
        <p14:creationId xmlns:p14="http://schemas.microsoft.com/office/powerpoint/2010/main" val="4021550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0442-27FD-4759-8ED2-85963C179C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C2A455-9D9F-4B03-9694-B7C766EE17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D549ED-0A3C-4B2A-8FC6-D0F87F4F6456}"/>
              </a:ext>
            </a:extLst>
          </p:cNvPr>
          <p:cNvSpPr>
            <a:spLocks noGrp="1"/>
          </p:cNvSpPr>
          <p:nvPr>
            <p:ph type="dt" sz="half" idx="10"/>
          </p:nvPr>
        </p:nvSpPr>
        <p:spPr/>
        <p:txBody>
          <a:bodyPr/>
          <a:lstStyle/>
          <a:p>
            <a:fld id="{E7DEE0C1-FD67-4637-80B5-6D751578B688}" type="datetimeFigureOut">
              <a:rPr lang="en-US" smtClean="0"/>
              <a:t>9/11/2025</a:t>
            </a:fld>
            <a:endParaRPr lang="en-US"/>
          </a:p>
        </p:txBody>
      </p:sp>
      <p:sp>
        <p:nvSpPr>
          <p:cNvPr id="5" name="Footer Placeholder 4">
            <a:extLst>
              <a:ext uri="{FF2B5EF4-FFF2-40B4-BE49-F238E27FC236}">
                <a16:creationId xmlns:a16="http://schemas.microsoft.com/office/drawing/2014/main" id="{ECB43E61-5852-4E82-A09D-6437789ED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6AC67-1BB5-4D43-B266-B61F40F3550F}"/>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2657469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1199-98B5-4E1E-9902-C4BB5B73F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8613AC-38D5-42EF-BF59-0834BEE8A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35253-B7DB-46BC-99B4-40BF7940C98E}"/>
              </a:ext>
            </a:extLst>
          </p:cNvPr>
          <p:cNvSpPr>
            <a:spLocks noGrp="1"/>
          </p:cNvSpPr>
          <p:nvPr>
            <p:ph type="dt" sz="half" idx="10"/>
          </p:nvPr>
        </p:nvSpPr>
        <p:spPr/>
        <p:txBody>
          <a:bodyPr/>
          <a:lstStyle/>
          <a:p>
            <a:fld id="{E7DEE0C1-FD67-4637-80B5-6D751578B688}" type="datetimeFigureOut">
              <a:rPr lang="en-US" smtClean="0"/>
              <a:t>9/11/2025</a:t>
            </a:fld>
            <a:endParaRPr lang="en-US"/>
          </a:p>
        </p:txBody>
      </p:sp>
      <p:sp>
        <p:nvSpPr>
          <p:cNvPr id="5" name="Footer Placeholder 4">
            <a:extLst>
              <a:ext uri="{FF2B5EF4-FFF2-40B4-BE49-F238E27FC236}">
                <a16:creationId xmlns:a16="http://schemas.microsoft.com/office/drawing/2014/main" id="{EE9A23BB-BBD7-4F36-8E61-5C07F2619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D02B2-DFBC-445B-BB63-8D99A1A19D62}"/>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2428662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837E-2390-4514-AC2C-B5D115328D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EF107E-AA00-4F9D-8C29-348769515C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35C913-A752-4DF2-86EE-079FC5D2E0D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AABF057-4C81-4DB3-8204-3DCA844D3D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85CAD3-A701-4DE7-9F7A-7868EDB4A79E}"/>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3758926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B326-B536-422E-AB52-0B90492564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DB4A5A-8D41-4301-A972-FEDFFD3DD3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42ECC9-65C9-4C98-8C06-161B12325D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B64287-CF87-47D0-8F9E-07CBA159B48E}"/>
              </a:ext>
            </a:extLst>
          </p:cNvPr>
          <p:cNvSpPr>
            <a:spLocks noGrp="1"/>
          </p:cNvSpPr>
          <p:nvPr>
            <p:ph type="dt" sz="half" idx="10"/>
          </p:nvPr>
        </p:nvSpPr>
        <p:spPr/>
        <p:txBody>
          <a:bodyPr/>
          <a:lstStyle/>
          <a:p>
            <a:fld id="{E7DEE0C1-FD67-4637-80B5-6D751578B688}" type="datetimeFigureOut">
              <a:rPr lang="en-US" smtClean="0"/>
              <a:t>9/11/2025</a:t>
            </a:fld>
            <a:endParaRPr lang="en-US"/>
          </a:p>
        </p:txBody>
      </p:sp>
      <p:sp>
        <p:nvSpPr>
          <p:cNvPr id="6" name="Footer Placeholder 5">
            <a:extLst>
              <a:ext uri="{FF2B5EF4-FFF2-40B4-BE49-F238E27FC236}">
                <a16:creationId xmlns:a16="http://schemas.microsoft.com/office/drawing/2014/main" id="{113A6258-6BD7-45B8-BE7B-9D24F72B1D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5F8756-3EBA-482F-B2D4-0901FC37C58F}"/>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3231361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0765-54CB-43E0-8591-B8BC086A6E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D38413-17E8-427C-BA8F-8FC63F358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492C54-8460-41E8-923B-2067352F41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BE4067-9DFF-4796-A094-C3E1EB0167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DB27D1-ACB6-4C38-A2D1-07CA1DD29D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1391BC-3CAD-47A8-8EE5-63E81D91DEC6}"/>
              </a:ext>
            </a:extLst>
          </p:cNvPr>
          <p:cNvSpPr>
            <a:spLocks noGrp="1"/>
          </p:cNvSpPr>
          <p:nvPr>
            <p:ph type="dt" sz="half" idx="10"/>
          </p:nvPr>
        </p:nvSpPr>
        <p:spPr/>
        <p:txBody>
          <a:bodyPr/>
          <a:lstStyle/>
          <a:p>
            <a:fld id="{E7DEE0C1-FD67-4637-80B5-6D751578B688}" type="datetimeFigureOut">
              <a:rPr lang="en-US" smtClean="0"/>
              <a:t>9/11/2025</a:t>
            </a:fld>
            <a:endParaRPr lang="en-US"/>
          </a:p>
        </p:txBody>
      </p:sp>
      <p:sp>
        <p:nvSpPr>
          <p:cNvPr id="8" name="Footer Placeholder 7">
            <a:extLst>
              <a:ext uri="{FF2B5EF4-FFF2-40B4-BE49-F238E27FC236}">
                <a16:creationId xmlns:a16="http://schemas.microsoft.com/office/drawing/2014/main" id="{A0803DAD-4E8D-45B5-89A0-F83EFF4F37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DDF0AC-4E4C-44FB-8072-278A95C0EF29}"/>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108255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1B17-8FCE-4C4D-AC49-9D4D42D520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83880A-F640-4A6E-AEAE-584320010F13}"/>
              </a:ext>
            </a:extLst>
          </p:cNvPr>
          <p:cNvSpPr>
            <a:spLocks noGrp="1"/>
          </p:cNvSpPr>
          <p:nvPr>
            <p:ph type="dt" sz="half" idx="10"/>
          </p:nvPr>
        </p:nvSpPr>
        <p:spPr/>
        <p:txBody>
          <a:bodyPr/>
          <a:lstStyle/>
          <a:p>
            <a:fld id="{E7DEE0C1-FD67-4637-80B5-6D751578B688}" type="datetimeFigureOut">
              <a:rPr lang="en-US" smtClean="0"/>
              <a:t>9/11/2025</a:t>
            </a:fld>
            <a:endParaRPr lang="en-US"/>
          </a:p>
        </p:txBody>
      </p:sp>
      <p:sp>
        <p:nvSpPr>
          <p:cNvPr id="4" name="Footer Placeholder 3">
            <a:extLst>
              <a:ext uri="{FF2B5EF4-FFF2-40B4-BE49-F238E27FC236}">
                <a16:creationId xmlns:a16="http://schemas.microsoft.com/office/drawing/2014/main" id="{75C01C6F-F8F6-459D-B8B1-101B12BF1A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57B5BC-9EED-48DF-8844-75B982F0021B}"/>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593379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1F3CE-E9B8-46FD-A8EA-99758E7EA750}"/>
              </a:ext>
            </a:extLst>
          </p:cNvPr>
          <p:cNvSpPr>
            <a:spLocks noGrp="1"/>
          </p:cNvSpPr>
          <p:nvPr>
            <p:ph type="dt" sz="half" idx="10"/>
          </p:nvPr>
        </p:nvSpPr>
        <p:spPr/>
        <p:txBody>
          <a:bodyPr/>
          <a:lstStyle/>
          <a:p>
            <a:fld id="{E7DEE0C1-FD67-4637-80B5-6D751578B688}" type="datetimeFigureOut">
              <a:rPr lang="en-US" smtClean="0"/>
              <a:t>9/11/2025</a:t>
            </a:fld>
            <a:endParaRPr lang="en-US"/>
          </a:p>
        </p:txBody>
      </p:sp>
      <p:sp>
        <p:nvSpPr>
          <p:cNvPr id="3" name="Footer Placeholder 2">
            <a:extLst>
              <a:ext uri="{FF2B5EF4-FFF2-40B4-BE49-F238E27FC236}">
                <a16:creationId xmlns:a16="http://schemas.microsoft.com/office/drawing/2014/main" id="{5461FA6A-2F0A-4058-BD9C-94B6682204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6250AF-D330-4AA8-8BF0-F6F344A3E819}"/>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345960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77AF2-7782-40F6-A0BF-EEF07E1188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C41D8B-4EEE-4CF2-945F-045A345A2D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7081CA-5F91-41EE-A5BC-6EE726DE4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0DCACB-29EC-4D0C-99CC-83CC2061AD1A}"/>
              </a:ext>
            </a:extLst>
          </p:cNvPr>
          <p:cNvSpPr>
            <a:spLocks noGrp="1"/>
          </p:cNvSpPr>
          <p:nvPr>
            <p:ph type="dt" sz="half" idx="10"/>
          </p:nvPr>
        </p:nvSpPr>
        <p:spPr/>
        <p:txBody>
          <a:bodyPr/>
          <a:lstStyle/>
          <a:p>
            <a:fld id="{E7DEE0C1-FD67-4637-80B5-6D751578B688}" type="datetimeFigureOut">
              <a:rPr lang="en-US" smtClean="0"/>
              <a:t>9/11/2025</a:t>
            </a:fld>
            <a:endParaRPr lang="en-US"/>
          </a:p>
        </p:txBody>
      </p:sp>
      <p:sp>
        <p:nvSpPr>
          <p:cNvPr id="6" name="Footer Placeholder 5">
            <a:extLst>
              <a:ext uri="{FF2B5EF4-FFF2-40B4-BE49-F238E27FC236}">
                <a16:creationId xmlns:a16="http://schemas.microsoft.com/office/drawing/2014/main" id="{08FA0FC0-3792-4C37-901F-6AF113F4C9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08C950-B26A-4069-81A3-B9A8CDC8CC5B}"/>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318760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1040-3A67-4834-BA3B-4B48610428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26C48F-E458-4C41-B8F8-30CFAE3678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877E3B-7A5E-4313-9208-3BF355016DB6}"/>
              </a:ext>
            </a:extLst>
          </p:cNvPr>
          <p:cNvSpPr>
            <a:spLocks noGrp="1"/>
          </p:cNvSpPr>
          <p:nvPr>
            <p:ph type="dt" sz="half" idx="10"/>
          </p:nvPr>
        </p:nvSpPr>
        <p:spPr/>
        <p:txBody>
          <a:bodyPr/>
          <a:lstStyle/>
          <a:p>
            <a:fld id="{5DC5C501-797E-4099-A855-10DF896B1757}" type="datetime1">
              <a:rPr lang="en-US" smtClean="0"/>
              <a:t>9/11/2025</a:t>
            </a:fld>
            <a:endParaRPr lang="en-US"/>
          </a:p>
        </p:txBody>
      </p:sp>
      <p:sp>
        <p:nvSpPr>
          <p:cNvPr id="5" name="Footer Placeholder 4">
            <a:extLst>
              <a:ext uri="{FF2B5EF4-FFF2-40B4-BE49-F238E27FC236}">
                <a16:creationId xmlns:a16="http://schemas.microsoft.com/office/drawing/2014/main" id="{5CC9A53A-5EA4-4FAF-A60B-28A4B1FF8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FEB7F-D677-44CD-88CA-2C74E9F4B027}"/>
              </a:ext>
            </a:extLst>
          </p:cNvPr>
          <p:cNvSpPr>
            <a:spLocks noGrp="1"/>
          </p:cNvSpPr>
          <p:nvPr>
            <p:ph type="sldNum" sz="quarter" idx="12"/>
          </p:nvPr>
        </p:nvSpPr>
        <p:spPr/>
        <p:txBody>
          <a:bodyPr/>
          <a:lstStyle>
            <a:lvl1pPr>
              <a:defRPr sz="1800">
                <a:solidFill>
                  <a:schemeClr val="bg1"/>
                </a:solidFill>
              </a:defRPr>
            </a:lvl1pPr>
          </a:lstStyle>
          <a:p>
            <a:fld id="{F41C0F81-8FD1-4B46-91E5-B64C729A501E}" type="slidenum">
              <a:rPr lang="en-US" smtClean="0"/>
              <a:pPr/>
              <a:t>‹#›</a:t>
            </a:fld>
            <a:endParaRPr lang="en-US" dirty="0"/>
          </a:p>
        </p:txBody>
      </p:sp>
    </p:spTree>
    <p:extLst>
      <p:ext uri="{BB962C8B-B14F-4D97-AF65-F5344CB8AC3E}">
        <p14:creationId xmlns:p14="http://schemas.microsoft.com/office/powerpoint/2010/main" val="3992977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31769-2D17-461C-B16F-6C137AE796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2C41F8-B585-4CC6-9926-66E7FD37BC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426025-A620-4C61-8A22-6F5BA5CEE4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97A0C5-AD16-4AA5-80F3-B97264459AC9}"/>
              </a:ext>
            </a:extLst>
          </p:cNvPr>
          <p:cNvSpPr>
            <a:spLocks noGrp="1"/>
          </p:cNvSpPr>
          <p:nvPr>
            <p:ph type="dt" sz="half" idx="10"/>
          </p:nvPr>
        </p:nvSpPr>
        <p:spPr/>
        <p:txBody>
          <a:bodyPr/>
          <a:lstStyle/>
          <a:p>
            <a:fld id="{E7DEE0C1-FD67-4637-80B5-6D751578B688}" type="datetimeFigureOut">
              <a:rPr lang="en-US" smtClean="0"/>
              <a:t>9/11/2025</a:t>
            </a:fld>
            <a:endParaRPr lang="en-US"/>
          </a:p>
        </p:txBody>
      </p:sp>
      <p:sp>
        <p:nvSpPr>
          <p:cNvPr id="6" name="Footer Placeholder 5">
            <a:extLst>
              <a:ext uri="{FF2B5EF4-FFF2-40B4-BE49-F238E27FC236}">
                <a16:creationId xmlns:a16="http://schemas.microsoft.com/office/drawing/2014/main" id="{CCAD8ACD-3125-49A2-86F1-04998E76C5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8823F-457E-4EF1-8510-25E68C3F7D38}"/>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1490356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D3D6-660B-4910-AF80-EC02995025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B06439-B0D8-402A-B20B-EA84256A0D92}"/>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CCBCE80-AE5F-4913-9BC4-E6BFBACB152C}"/>
              </a:ext>
            </a:extLst>
          </p:cNvPr>
          <p:cNvSpPr>
            <a:spLocks noGrp="1"/>
          </p:cNvSpPr>
          <p:nvPr>
            <p:ph type="dt" sz="half" idx="10"/>
          </p:nvPr>
        </p:nvSpPr>
        <p:spPr/>
        <p:txBody>
          <a:bodyPr/>
          <a:lstStyle/>
          <a:p>
            <a:fld id="{E7DEE0C1-FD67-4637-80B5-6D751578B688}" type="datetimeFigureOut">
              <a:rPr lang="en-US" smtClean="0"/>
              <a:t>9/11/2025</a:t>
            </a:fld>
            <a:endParaRPr lang="en-US"/>
          </a:p>
        </p:txBody>
      </p:sp>
      <p:sp>
        <p:nvSpPr>
          <p:cNvPr id="5" name="Footer Placeholder 4">
            <a:extLst>
              <a:ext uri="{FF2B5EF4-FFF2-40B4-BE49-F238E27FC236}">
                <a16:creationId xmlns:a16="http://schemas.microsoft.com/office/drawing/2014/main" id="{6A2D3FE4-50D1-45AE-893C-8A48B4184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CD91D-A5C5-4C8B-AC21-94CC16A8F9E0}"/>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214809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25535A-54A3-4B27-9692-B8B124BC24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144CA0-5228-415F-A770-C07246D143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5CE5FB-BF4F-4D6D-A698-BE774712BE13}"/>
              </a:ext>
            </a:extLst>
          </p:cNvPr>
          <p:cNvSpPr>
            <a:spLocks noGrp="1"/>
          </p:cNvSpPr>
          <p:nvPr>
            <p:ph type="dt" sz="half" idx="10"/>
          </p:nvPr>
        </p:nvSpPr>
        <p:spPr/>
        <p:txBody>
          <a:bodyPr/>
          <a:lstStyle/>
          <a:p>
            <a:fld id="{E7DEE0C1-FD67-4637-80B5-6D751578B688}" type="datetimeFigureOut">
              <a:rPr lang="en-US" smtClean="0"/>
              <a:t>9/11/2025</a:t>
            </a:fld>
            <a:endParaRPr lang="en-US"/>
          </a:p>
        </p:txBody>
      </p:sp>
      <p:sp>
        <p:nvSpPr>
          <p:cNvPr id="5" name="Footer Placeholder 4">
            <a:extLst>
              <a:ext uri="{FF2B5EF4-FFF2-40B4-BE49-F238E27FC236}">
                <a16:creationId xmlns:a16="http://schemas.microsoft.com/office/drawing/2014/main" id="{B3D2640C-846C-4B67-9BA8-DFF17A28C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229C5-7E3D-42AD-9474-B2A9AB81F4BE}"/>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841350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6E4D8-2BC1-4AFA-A8E1-D12B5B7BF5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4D4D23-6BC9-43E6-8116-253DD7035A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83F817-2F67-4A9A-8237-7E34BE0556E4}"/>
              </a:ext>
            </a:extLst>
          </p:cNvPr>
          <p:cNvSpPr>
            <a:spLocks noGrp="1"/>
          </p:cNvSpPr>
          <p:nvPr>
            <p:ph type="dt" sz="half" idx="10"/>
          </p:nvPr>
        </p:nvSpPr>
        <p:spPr/>
        <p:txBody>
          <a:bodyPr/>
          <a:lstStyle/>
          <a:p>
            <a:fld id="{55A955DA-9E16-4A76-B411-EDEF5186B147}" type="datetime1">
              <a:rPr lang="en-US" smtClean="0"/>
              <a:t>9/11/2025</a:t>
            </a:fld>
            <a:endParaRPr lang="en-US"/>
          </a:p>
        </p:txBody>
      </p:sp>
      <p:sp>
        <p:nvSpPr>
          <p:cNvPr id="5" name="Footer Placeholder 4">
            <a:extLst>
              <a:ext uri="{FF2B5EF4-FFF2-40B4-BE49-F238E27FC236}">
                <a16:creationId xmlns:a16="http://schemas.microsoft.com/office/drawing/2014/main" id="{772BA1D0-665A-47CD-85E8-06BCF64EE6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81C3C-4DC1-4DC2-96ED-43C2693DF38F}"/>
              </a:ext>
            </a:extLst>
          </p:cNvPr>
          <p:cNvSpPr>
            <a:spLocks noGrp="1"/>
          </p:cNvSpPr>
          <p:nvPr>
            <p:ph type="sldNum" sz="quarter" idx="12"/>
          </p:nvPr>
        </p:nvSpPr>
        <p:spPr/>
        <p:txBody>
          <a:bodyPr/>
          <a:lstStyle>
            <a:lvl1pPr>
              <a:defRPr sz="1800">
                <a:solidFill>
                  <a:schemeClr val="bg1"/>
                </a:solidFill>
                <a:latin typeface="Arial" panose="020B0604020202020204" pitchFamily="34" charset="0"/>
                <a:cs typeface="Arial" panose="020B0604020202020204" pitchFamily="34" charset="0"/>
              </a:defRPr>
            </a:lvl1pPr>
          </a:lstStyle>
          <a:p>
            <a:fld id="{F41C0F81-8FD1-4B46-91E5-B64C729A501E}" type="slidenum">
              <a:rPr lang="en-US" smtClean="0"/>
              <a:pPr/>
              <a:t>‹#›</a:t>
            </a:fld>
            <a:endParaRPr lang="en-US" dirty="0"/>
          </a:p>
        </p:txBody>
      </p:sp>
    </p:spTree>
    <p:extLst>
      <p:ext uri="{BB962C8B-B14F-4D97-AF65-F5344CB8AC3E}">
        <p14:creationId xmlns:p14="http://schemas.microsoft.com/office/powerpoint/2010/main" val="3511670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463C-6050-4FDA-81A6-21161D3F7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5ED856-8FE5-4BF0-A3BD-E716B6F29F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B0268A-0321-4CED-A1DB-D39417CD96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259911-27AC-49E4-A7A2-171C806A6D77}"/>
              </a:ext>
            </a:extLst>
          </p:cNvPr>
          <p:cNvSpPr>
            <a:spLocks noGrp="1"/>
          </p:cNvSpPr>
          <p:nvPr>
            <p:ph type="dt" sz="half" idx="10"/>
          </p:nvPr>
        </p:nvSpPr>
        <p:spPr/>
        <p:txBody>
          <a:bodyPr/>
          <a:lstStyle/>
          <a:p>
            <a:fld id="{7CB04718-0416-4C33-B945-0B70CD9F3103}" type="datetime1">
              <a:rPr lang="en-US" smtClean="0"/>
              <a:t>9/11/2025</a:t>
            </a:fld>
            <a:endParaRPr lang="en-US"/>
          </a:p>
        </p:txBody>
      </p:sp>
      <p:sp>
        <p:nvSpPr>
          <p:cNvPr id="6" name="Footer Placeholder 5">
            <a:extLst>
              <a:ext uri="{FF2B5EF4-FFF2-40B4-BE49-F238E27FC236}">
                <a16:creationId xmlns:a16="http://schemas.microsoft.com/office/drawing/2014/main" id="{7F24A216-0D84-4BF1-84FA-69591FD3BE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CD6240-2221-4E58-9590-5847A8142087}"/>
              </a:ext>
            </a:extLst>
          </p:cNvPr>
          <p:cNvSpPr>
            <a:spLocks noGrp="1"/>
          </p:cNvSpPr>
          <p:nvPr>
            <p:ph type="sldNum" sz="quarter" idx="12"/>
          </p:nvPr>
        </p:nvSpPr>
        <p:spPr/>
        <p:txBody>
          <a:bodyPr/>
          <a:lstStyle>
            <a:lvl1pPr>
              <a:defRPr sz="1800"/>
            </a:lvl1pPr>
          </a:lstStyle>
          <a:p>
            <a:fld id="{F41C0F81-8FD1-4B46-91E5-B64C729A501E}" type="slidenum">
              <a:rPr lang="en-US" smtClean="0"/>
              <a:pPr/>
              <a:t>‹#›</a:t>
            </a:fld>
            <a:endParaRPr lang="en-US"/>
          </a:p>
        </p:txBody>
      </p:sp>
    </p:spTree>
    <p:extLst>
      <p:ext uri="{BB962C8B-B14F-4D97-AF65-F5344CB8AC3E}">
        <p14:creationId xmlns:p14="http://schemas.microsoft.com/office/powerpoint/2010/main" val="3191927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17AFC-22F1-469D-83CD-112AB4E893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7FC9A4-FF89-4D04-AD3F-9CFE0680C4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7A1D97-01B7-471E-AB49-2CAED7FF47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CD3ABB-5736-40B1-B11F-307EAA066D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8AEE5-4070-4229-89C3-21A71B2E9B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DDAACB-94CC-4026-8E2D-7BD570500539}"/>
              </a:ext>
            </a:extLst>
          </p:cNvPr>
          <p:cNvSpPr>
            <a:spLocks noGrp="1"/>
          </p:cNvSpPr>
          <p:nvPr>
            <p:ph type="dt" sz="half" idx="10"/>
          </p:nvPr>
        </p:nvSpPr>
        <p:spPr/>
        <p:txBody>
          <a:bodyPr/>
          <a:lstStyle/>
          <a:p>
            <a:fld id="{6660F25B-630B-4857-A1C3-FE2A0C27B75F}" type="datetime1">
              <a:rPr lang="en-US" smtClean="0"/>
              <a:t>9/11/2025</a:t>
            </a:fld>
            <a:endParaRPr lang="en-US"/>
          </a:p>
        </p:txBody>
      </p:sp>
      <p:sp>
        <p:nvSpPr>
          <p:cNvPr id="8" name="Footer Placeholder 7">
            <a:extLst>
              <a:ext uri="{FF2B5EF4-FFF2-40B4-BE49-F238E27FC236}">
                <a16:creationId xmlns:a16="http://schemas.microsoft.com/office/drawing/2014/main" id="{E9867BEE-17D9-4C31-8940-AE785E6FA5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985C63-375F-416D-9082-106E4EC2E289}"/>
              </a:ext>
            </a:extLst>
          </p:cNvPr>
          <p:cNvSpPr>
            <a:spLocks noGrp="1"/>
          </p:cNvSpPr>
          <p:nvPr>
            <p:ph type="sldNum" sz="quarter" idx="12"/>
          </p:nvPr>
        </p:nvSpPr>
        <p:spPr/>
        <p:txBody>
          <a:bodyPr/>
          <a:lstStyle>
            <a:lvl1pPr>
              <a:defRPr sz="1800"/>
            </a:lvl1pPr>
          </a:lstStyle>
          <a:p>
            <a:fld id="{F41C0F81-8FD1-4B46-91E5-B64C729A501E}" type="slidenum">
              <a:rPr lang="en-US" smtClean="0"/>
              <a:pPr/>
              <a:t>‹#›</a:t>
            </a:fld>
            <a:endParaRPr lang="en-US"/>
          </a:p>
        </p:txBody>
      </p:sp>
    </p:spTree>
    <p:extLst>
      <p:ext uri="{BB962C8B-B14F-4D97-AF65-F5344CB8AC3E}">
        <p14:creationId xmlns:p14="http://schemas.microsoft.com/office/powerpoint/2010/main" val="3152622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3A4C-16C8-4C83-B90B-15B270F557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2FC9C5-518C-40FB-9577-C4557EB01BF7}"/>
              </a:ext>
            </a:extLst>
          </p:cNvPr>
          <p:cNvSpPr>
            <a:spLocks noGrp="1"/>
          </p:cNvSpPr>
          <p:nvPr>
            <p:ph type="dt" sz="half" idx="10"/>
          </p:nvPr>
        </p:nvSpPr>
        <p:spPr/>
        <p:txBody>
          <a:bodyPr/>
          <a:lstStyle/>
          <a:p>
            <a:fld id="{6193AADC-30A9-4A91-B2E1-1B462D8FC05A}" type="datetime1">
              <a:rPr lang="en-US" smtClean="0"/>
              <a:t>9/11/2025</a:t>
            </a:fld>
            <a:endParaRPr lang="en-US"/>
          </a:p>
        </p:txBody>
      </p:sp>
      <p:sp>
        <p:nvSpPr>
          <p:cNvPr id="4" name="Footer Placeholder 3">
            <a:extLst>
              <a:ext uri="{FF2B5EF4-FFF2-40B4-BE49-F238E27FC236}">
                <a16:creationId xmlns:a16="http://schemas.microsoft.com/office/drawing/2014/main" id="{E3D1E7C6-9CB2-4C37-8D37-6F46EDBCBE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AE9C19-7C47-49CA-9F0A-E9092CB6E232}"/>
              </a:ext>
            </a:extLst>
          </p:cNvPr>
          <p:cNvSpPr>
            <a:spLocks noGrp="1"/>
          </p:cNvSpPr>
          <p:nvPr>
            <p:ph type="sldNum" sz="quarter" idx="12"/>
          </p:nvPr>
        </p:nvSpPr>
        <p:spPr/>
        <p:txBody>
          <a:bodyPr/>
          <a:lstStyle>
            <a:lvl1pPr>
              <a:defRPr sz="1800"/>
            </a:lvl1pPr>
          </a:lstStyle>
          <a:p>
            <a:fld id="{F41C0F81-8FD1-4B46-91E5-B64C729A501E}" type="slidenum">
              <a:rPr lang="en-US" smtClean="0"/>
              <a:pPr/>
              <a:t>‹#›</a:t>
            </a:fld>
            <a:endParaRPr lang="en-US"/>
          </a:p>
        </p:txBody>
      </p:sp>
    </p:spTree>
    <p:extLst>
      <p:ext uri="{BB962C8B-B14F-4D97-AF65-F5344CB8AC3E}">
        <p14:creationId xmlns:p14="http://schemas.microsoft.com/office/powerpoint/2010/main" val="101841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0AD4A9-4DD9-4237-B0D6-B90087E07EC1}"/>
              </a:ext>
            </a:extLst>
          </p:cNvPr>
          <p:cNvSpPr>
            <a:spLocks noGrp="1"/>
          </p:cNvSpPr>
          <p:nvPr>
            <p:ph type="dt" sz="half" idx="10"/>
          </p:nvPr>
        </p:nvSpPr>
        <p:spPr/>
        <p:txBody>
          <a:bodyPr/>
          <a:lstStyle/>
          <a:p>
            <a:fld id="{93862057-96F3-4792-88B1-4A60F4A474DE}" type="datetime1">
              <a:rPr lang="en-US" smtClean="0"/>
              <a:t>9/11/2025</a:t>
            </a:fld>
            <a:endParaRPr lang="en-US"/>
          </a:p>
        </p:txBody>
      </p:sp>
      <p:sp>
        <p:nvSpPr>
          <p:cNvPr id="3" name="Footer Placeholder 2">
            <a:extLst>
              <a:ext uri="{FF2B5EF4-FFF2-40B4-BE49-F238E27FC236}">
                <a16:creationId xmlns:a16="http://schemas.microsoft.com/office/drawing/2014/main" id="{1C186F03-3BF9-4243-AEF7-23550399D6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C79563-E513-41C6-B087-776C7BA05CF3}"/>
              </a:ext>
            </a:extLst>
          </p:cNvPr>
          <p:cNvSpPr>
            <a:spLocks noGrp="1"/>
          </p:cNvSpPr>
          <p:nvPr>
            <p:ph type="sldNum" sz="quarter" idx="12"/>
          </p:nvPr>
        </p:nvSpPr>
        <p:spPr/>
        <p:txBody>
          <a:bodyPr/>
          <a:lstStyle>
            <a:lvl1pPr>
              <a:defRPr sz="1800"/>
            </a:lvl1pPr>
          </a:lstStyle>
          <a:p>
            <a:fld id="{F41C0F81-8FD1-4B46-91E5-B64C729A501E}" type="slidenum">
              <a:rPr lang="en-US" smtClean="0"/>
              <a:pPr/>
              <a:t>‹#›</a:t>
            </a:fld>
            <a:endParaRPr lang="en-US"/>
          </a:p>
        </p:txBody>
      </p:sp>
    </p:spTree>
    <p:extLst>
      <p:ext uri="{BB962C8B-B14F-4D97-AF65-F5344CB8AC3E}">
        <p14:creationId xmlns:p14="http://schemas.microsoft.com/office/powerpoint/2010/main" val="1764418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3E68-0FEF-4B37-ABAC-7FEE89BD7C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3C9474-E20D-4E33-906F-0F2B6A9C20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8ADE05-45D6-41BA-8776-E1C9459B32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0E89F0-EC2B-4958-B31E-4E284470FB15}"/>
              </a:ext>
            </a:extLst>
          </p:cNvPr>
          <p:cNvSpPr>
            <a:spLocks noGrp="1"/>
          </p:cNvSpPr>
          <p:nvPr>
            <p:ph type="dt" sz="half" idx="10"/>
          </p:nvPr>
        </p:nvSpPr>
        <p:spPr/>
        <p:txBody>
          <a:bodyPr/>
          <a:lstStyle/>
          <a:p>
            <a:fld id="{50B6112F-CB14-4846-9F18-1B5523331CB5}" type="datetime1">
              <a:rPr lang="en-US" smtClean="0"/>
              <a:t>9/11/2025</a:t>
            </a:fld>
            <a:endParaRPr lang="en-US"/>
          </a:p>
        </p:txBody>
      </p:sp>
      <p:sp>
        <p:nvSpPr>
          <p:cNvPr id="6" name="Footer Placeholder 5">
            <a:extLst>
              <a:ext uri="{FF2B5EF4-FFF2-40B4-BE49-F238E27FC236}">
                <a16:creationId xmlns:a16="http://schemas.microsoft.com/office/drawing/2014/main" id="{57B6F0F5-A7D5-4BDD-AA8D-ADB82FEE17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158BA-0EA4-4FFA-8857-9104D525EBEC}"/>
              </a:ext>
            </a:extLst>
          </p:cNvPr>
          <p:cNvSpPr>
            <a:spLocks noGrp="1"/>
          </p:cNvSpPr>
          <p:nvPr>
            <p:ph type="sldNum" sz="quarter" idx="12"/>
          </p:nvPr>
        </p:nvSpPr>
        <p:spPr/>
        <p:txBody>
          <a:bodyPr/>
          <a:lstStyle>
            <a:lvl1pPr>
              <a:defRPr sz="1800"/>
            </a:lvl1pPr>
          </a:lstStyle>
          <a:p>
            <a:fld id="{F41C0F81-8FD1-4B46-91E5-B64C729A501E}" type="slidenum">
              <a:rPr lang="en-US" smtClean="0"/>
              <a:pPr/>
              <a:t>‹#›</a:t>
            </a:fld>
            <a:endParaRPr lang="en-US"/>
          </a:p>
        </p:txBody>
      </p:sp>
    </p:spTree>
    <p:extLst>
      <p:ext uri="{BB962C8B-B14F-4D97-AF65-F5344CB8AC3E}">
        <p14:creationId xmlns:p14="http://schemas.microsoft.com/office/powerpoint/2010/main" val="226944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5642B-0400-4CDB-A539-B502524F8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8C6611-A268-4F8B-85C9-D24A509FE0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B03751-3908-43F5-B205-2E707707B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D75A9C-8528-4220-B592-65701C2412BD}"/>
              </a:ext>
            </a:extLst>
          </p:cNvPr>
          <p:cNvSpPr>
            <a:spLocks noGrp="1"/>
          </p:cNvSpPr>
          <p:nvPr>
            <p:ph type="dt" sz="half" idx="10"/>
          </p:nvPr>
        </p:nvSpPr>
        <p:spPr/>
        <p:txBody>
          <a:bodyPr/>
          <a:lstStyle/>
          <a:p>
            <a:fld id="{8D855F7D-F44A-476B-8356-CAAF8C111A44}" type="datetime1">
              <a:rPr lang="en-US" smtClean="0"/>
              <a:t>9/11/2025</a:t>
            </a:fld>
            <a:endParaRPr lang="en-US"/>
          </a:p>
        </p:txBody>
      </p:sp>
      <p:sp>
        <p:nvSpPr>
          <p:cNvPr id="6" name="Footer Placeholder 5">
            <a:extLst>
              <a:ext uri="{FF2B5EF4-FFF2-40B4-BE49-F238E27FC236}">
                <a16:creationId xmlns:a16="http://schemas.microsoft.com/office/drawing/2014/main" id="{22DAEEC7-5748-4017-A45B-37144BFD0A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BB96A-7ED2-419B-8E4C-666717236EA3}"/>
              </a:ext>
            </a:extLst>
          </p:cNvPr>
          <p:cNvSpPr>
            <a:spLocks noGrp="1"/>
          </p:cNvSpPr>
          <p:nvPr>
            <p:ph type="sldNum" sz="quarter" idx="12"/>
          </p:nvPr>
        </p:nvSpPr>
        <p:spPr/>
        <p:txBody>
          <a:bodyPr/>
          <a:lstStyle>
            <a:lvl1pPr>
              <a:defRPr sz="1800"/>
            </a:lvl1pPr>
          </a:lstStyle>
          <a:p>
            <a:fld id="{F41C0F81-8FD1-4B46-91E5-B64C729A501E}" type="slidenum">
              <a:rPr lang="en-US" smtClean="0"/>
              <a:pPr/>
              <a:t>‹#›</a:t>
            </a:fld>
            <a:endParaRPr lang="en-US"/>
          </a:p>
        </p:txBody>
      </p:sp>
    </p:spTree>
    <p:extLst>
      <p:ext uri="{BB962C8B-B14F-4D97-AF65-F5344CB8AC3E}">
        <p14:creationId xmlns:p14="http://schemas.microsoft.com/office/powerpoint/2010/main" val="4285743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7FA436-210D-415E-B1AC-22AC2800FF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91D4D3-C69B-4623-95D8-7174258232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5CEA8-F2E9-475C-A6E5-4A973CAB6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CF6FF-0F1E-491B-9E63-379AD8BDF087}" type="datetime1">
              <a:rPr lang="en-US" smtClean="0"/>
              <a:t>9/11/2025</a:t>
            </a:fld>
            <a:endParaRPr lang="en-US"/>
          </a:p>
        </p:txBody>
      </p:sp>
      <p:sp>
        <p:nvSpPr>
          <p:cNvPr id="5" name="Footer Placeholder 4">
            <a:extLst>
              <a:ext uri="{FF2B5EF4-FFF2-40B4-BE49-F238E27FC236}">
                <a16:creationId xmlns:a16="http://schemas.microsoft.com/office/drawing/2014/main" id="{0D74C8F8-7644-4CF9-B56E-846FBFDE9C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F7649E-4335-40ED-B177-494835F9E4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C0F81-8FD1-4B46-91E5-B64C729A501E}" type="slidenum">
              <a:rPr lang="en-US" smtClean="0"/>
              <a:t>‹#›</a:t>
            </a:fld>
            <a:endParaRPr lang="en-US"/>
          </a:p>
        </p:txBody>
      </p:sp>
    </p:spTree>
    <p:extLst>
      <p:ext uri="{BB962C8B-B14F-4D97-AF65-F5344CB8AC3E}">
        <p14:creationId xmlns:p14="http://schemas.microsoft.com/office/powerpoint/2010/main" val="3549273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0CEF1E-B8DD-45A4-A310-4914272FBF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1EEC9-F7F6-4460-BCB5-DFB6790CB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5A045-516B-40DB-B67C-DB57CCAEE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EE0C1-FD67-4637-80B5-6D751578B688}" type="datetimeFigureOut">
              <a:rPr lang="en-US" smtClean="0"/>
              <a:t>9/11/2025</a:t>
            </a:fld>
            <a:endParaRPr lang="en-US"/>
          </a:p>
        </p:txBody>
      </p:sp>
      <p:sp>
        <p:nvSpPr>
          <p:cNvPr id="5" name="Footer Placeholder 4">
            <a:extLst>
              <a:ext uri="{FF2B5EF4-FFF2-40B4-BE49-F238E27FC236}">
                <a16:creationId xmlns:a16="http://schemas.microsoft.com/office/drawing/2014/main" id="{3E530312-78C5-4FA2-900F-79B80263F9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D336CD-BD1C-4460-80CA-E0230D8294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4641A-0677-4728-867A-C755786C43C0}" type="slidenum">
              <a:rPr lang="en-US" smtClean="0"/>
              <a:t>‹#›</a:t>
            </a:fld>
            <a:endParaRPr lang="en-US"/>
          </a:p>
        </p:txBody>
      </p:sp>
    </p:spTree>
    <p:extLst>
      <p:ext uri="{BB962C8B-B14F-4D97-AF65-F5344CB8AC3E}">
        <p14:creationId xmlns:p14="http://schemas.microsoft.com/office/powerpoint/2010/main" val="31073177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mailto:fischert@metro.net" TargetMode="External"/><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mailto:commuteroptions@metro.ne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3" Type="http://schemas.openxmlformats.org/officeDocument/2006/relationships/hyperlink" Target="https://btmo.org/survey-suppor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18/10/relationships/comments" Target="../comments/modernComment_73A_5C2639FF.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hyperlink" Target="http://btmo.org/wp-content/uploads/2023/09/Form_A_Employee_Survey_2023.pdf" TargetMode="External"/><Relationship Id="rId3" Type="http://schemas.openxmlformats.org/officeDocument/2006/relationships/hyperlink" Target="https://docs.google.com/forms/d/e/1FAIpQLSfyseOhpa6feWflPPpA44t1RobbYHC3ziiOQkUHzcjwFWmQPQ/viewform?usp=header" TargetMode="External"/><Relationship Id="rId7" Type="http://schemas.openxmlformats.org/officeDocument/2006/relationships/hyperlink" Target="mailto:director@btmo.or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btmo.org/wp-content/uploads/2023/09/2023-SINGLE-USE-REPORT-_LOCKED-.xlsx" TargetMode="External"/><Relationship Id="rId11" Type="http://schemas.openxmlformats.org/officeDocument/2006/relationships/hyperlink" Target="http://btmo.org/wp-content/uploads/2023/09/Form_A_Employee_Survey_Spanish_23.docx" TargetMode="External"/><Relationship Id="rId5" Type="http://schemas.openxmlformats.org/officeDocument/2006/relationships/hyperlink" Target="https://btmo.org/survey-support/" TargetMode="External"/><Relationship Id="rId10" Type="http://schemas.openxmlformats.org/officeDocument/2006/relationships/hyperlink" Target="http://btmo.org/wp-content/uploads/2023/09/Form_A_Employee_Survey_Spanish_23.pdf" TargetMode="External"/><Relationship Id="rId4" Type="http://schemas.openxmlformats.org/officeDocument/2006/relationships/hyperlink" Target="mailto:FischerT@metro.net" TargetMode="External"/><Relationship Id="rId9" Type="http://schemas.openxmlformats.org/officeDocument/2006/relationships/hyperlink" Target="http://btmo.org/wp-content/uploads/2023/09/Form_A_Employee_Survey_2023.doc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08F1A1E-35ED-4EF7-9E7A-F150EC8F2B73}"/>
              </a:ext>
            </a:extLst>
          </p:cNvPr>
          <p:cNvSpPr/>
          <p:nvPr/>
        </p:nvSpPr>
        <p:spPr>
          <a:xfrm>
            <a:off x="3317800" y="519182"/>
            <a:ext cx="1574358" cy="1574358"/>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5953243-F441-429B-ACF7-E77B3A42F2B9}"/>
              </a:ext>
            </a:extLst>
          </p:cNvPr>
          <p:cNvSpPr/>
          <p:nvPr/>
        </p:nvSpPr>
        <p:spPr>
          <a:xfrm>
            <a:off x="0" y="519182"/>
            <a:ext cx="4104979" cy="1574358"/>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A7F969D8-2CE2-47FF-80C4-4CAE0C83A5A1}"/>
              </a:ext>
            </a:extLst>
          </p:cNvPr>
          <p:cNvSpPr/>
          <p:nvPr/>
        </p:nvSpPr>
        <p:spPr>
          <a:xfrm>
            <a:off x="4324347" y="3886546"/>
            <a:ext cx="1574358" cy="1574358"/>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1E7EC4B-DFFD-4CC2-A4E0-47F8A75BD22D}"/>
              </a:ext>
            </a:extLst>
          </p:cNvPr>
          <p:cNvSpPr/>
          <p:nvPr/>
        </p:nvSpPr>
        <p:spPr>
          <a:xfrm>
            <a:off x="0" y="3886546"/>
            <a:ext cx="5039734" cy="1574358"/>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B61B5552-A557-4D42-8E9B-6817821345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32CE3D87-50E0-4472-9F71-D5783ACE4F52}"/>
              </a:ext>
            </a:extLst>
          </p:cNvPr>
          <p:cNvSpPr/>
          <p:nvPr/>
        </p:nvSpPr>
        <p:spPr>
          <a:xfrm>
            <a:off x="6551206" y="2202864"/>
            <a:ext cx="1574358" cy="1574358"/>
          </a:xfrm>
          <a:prstGeom prst="ellipse">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32C8141-003D-403D-84AC-83499C666CFC}"/>
              </a:ext>
            </a:extLst>
          </p:cNvPr>
          <p:cNvSpPr/>
          <p:nvPr/>
        </p:nvSpPr>
        <p:spPr>
          <a:xfrm>
            <a:off x="0" y="2202864"/>
            <a:ext cx="7338385" cy="1574358"/>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D691061-8453-4F67-9700-4CD98844F7C7}"/>
              </a:ext>
            </a:extLst>
          </p:cNvPr>
          <p:cNvSpPr txBox="1"/>
          <p:nvPr/>
        </p:nvSpPr>
        <p:spPr>
          <a:xfrm>
            <a:off x="962025" y="2666877"/>
            <a:ext cx="6769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Annual Trip Reduction Survey</a:t>
            </a:r>
          </a:p>
        </p:txBody>
      </p:sp>
      <p:pic>
        <p:nvPicPr>
          <p:cNvPr id="4" name="Picture 3" descr="A picture containing text&#10;&#10;Description automatically generated">
            <a:extLst>
              <a:ext uri="{FF2B5EF4-FFF2-40B4-BE49-F238E27FC236}">
                <a16:creationId xmlns:a16="http://schemas.microsoft.com/office/drawing/2014/main" id="{B644081D-F6E0-47F7-AF11-49C6F1044C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63024" y="5102585"/>
            <a:ext cx="2929125" cy="1363415"/>
          </a:xfrm>
          <a:prstGeom prst="rect">
            <a:avLst/>
          </a:prstGeom>
        </p:spPr>
      </p:pic>
      <p:sp>
        <p:nvSpPr>
          <p:cNvPr id="3" name="TextBox 2">
            <a:extLst>
              <a:ext uri="{FF2B5EF4-FFF2-40B4-BE49-F238E27FC236}">
                <a16:creationId xmlns:a16="http://schemas.microsoft.com/office/drawing/2014/main" id="{A85A92B7-18AC-EB87-7BF9-52D011C76ED3}"/>
              </a:ext>
            </a:extLst>
          </p:cNvPr>
          <p:cNvSpPr txBox="1"/>
          <p:nvPr/>
        </p:nvSpPr>
        <p:spPr>
          <a:xfrm>
            <a:off x="962025" y="4442892"/>
            <a:ext cx="40777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September 11</a:t>
            </a:r>
            <a:r>
              <a:rPr kumimoji="0" lang="en-US" sz="2400" b="1" i="1" u="none" strike="noStrike" kern="1200" cap="none" spc="0" normalizeH="0" baseline="3000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th</a:t>
            </a:r>
            <a:r>
              <a:rPr kumimoji="0" lang="en-US" sz="2400" b="1" i="1"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 2025</a:t>
            </a:r>
          </a:p>
        </p:txBody>
      </p:sp>
      <p:pic>
        <p:nvPicPr>
          <p:cNvPr id="5" name="Picture 5" descr="Burbank_transparent">
            <a:extLst>
              <a:ext uri="{FF2B5EF4-FFF2-40B4-BE49-F238E27FC236}">
                <a16:creationId xmlns:a16="http://schemas.microsoft.com/office/drawing/2014/main" id="{E0CE18AB-5A30-01BA-67E2-BE3E2E97D8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0772" y="5278364"/>
            <a:ext cx="1193616" cy="126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05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214623-264D-4141-A65E-F8CF4528E97A}"/>
              </a:ext>
            </a:extLst>
          </p:cNvPr>
          <p:cNvSpPr>
            <a:spLocks noGrp="1"/>
          </p:cNvSpPr>
          <p:nvPr>
            <p:ph type="title"/>
          </p:nvPr>
        </p:nvSpPr>
        <p:spPr>
          <a:xfrm>
            <a:off x="123825" y="640080"/>
            <a:ext cx="3936110" cy="5466806"/>
          </a:xfrm>
        </p:spPr>
        <p:txBody>
          <a:bodyPr vert="horz" lIns="91440" tIns="45720" rIns="91440" bIns="45720" rtlCol="0" anchor="ctr">
            <a:normAutofit/>
          </a:bodyPr>
          <a:lstStyle/>
          <a:p>
            <a:r>
              <a:rPr lang="en-US" sz="4400" kern="1200" dirty="0">
                <a:solidFill>
                  <a:srgbClr val="FFFFFF"/>
                </a:solidFill>
                <a:latin typeface="+mj-lt"/>
                <a:ea typeface="+mj-ea"/>
                <a:cs typeface="+mj-cs"/>
              </a:rPr>
              <a:t>City of Burbank Ordinance</a:t>
            </a:r>
          </a:p>
        </p:txBody>
      </p:sp>
      <p:sp>
        <p:nvSpPr>
          <p:cNvPr id="4" name="Text Placeholder 3">
            <a:extLst>
              <a:ext uri="{FF2B5EF4-FFF2-40B4-BE49-F238E27FC236}">
                <a16:creationId xmlns:a16="http://schemas.microsoft.com/office/drawing/2014/main" id="{7462913A-32B4-49B6-9288-8E4C628CE87C}"/>
              </a:ext>
            </a:extLst>
          </p:cNvPr>
          <p:cNvSpPr>
            <a:spLocks noGrp="1"/>
          </p:cNvSpPr>
          <p:nvPr>
            <p:ph type="body" sz="half" idx="2"/>
          </p:nvPr>
        </p:nvSpPr>
        <p:spPr>
          <a:xfrm>
            <a:off x="4699818" y="640082"/>
            <a:ext cx="6848715" cy="2484884"/>
          </a:xfrm>
        </p:spPr>
        <p:txBody>
          <a:bodyPr vert="horz" lIns="91440" tIns="45720" rIns="91440" bIns="45720" rtlCol="0" anchor="ctr">
            <a:normAutofit/>
          </a:bodyPr>
          <a:lstStyle/>
          <a:p>
            <a:pPr marL="285750" indent="-228600">
              <a:buFont typeface="Arial" panose="020B0604020202020204" pitchFamily="34" charset="0"/>
              <a:buChar char="•"/>
            </a:pPr>
            <a:r>
              <a:rPr lang="en-US" sz="2200" dirty="0"/>
              <a:t>AVR results are compiled only for those employees that arrive and/or depart between 4-6PM</a:t>
            </a:r>
          </a:p>
          <a:p>
            <a:pPr marL="285750" indent="-228600">
              <a:buFont typeface="Arial" panose="020B0604020202020204" pitchFamily="34" charset="0"/>
              <a:buChar char="•"/>
            </a:pPr>
            <a:r>
              <a:rPr lang="en-US" sz="2200" dirty="0"/>
              <a:t>Employers with 25 or more employees in the Downtown Burbank and Media Districts are required to reduce the number of employee vehicular trips that their businesses </a:t>
            </a:r>
          </a:p>
        </p:txBody>
      </p:sp>
      <p:pic>
        <p:nvPicPr>
          <p:cNvPr id="5" name="Content Placeholder 4">
            <a:extLst>
              <a:ext uri="{FF2B5EF4-FFF2-40B4-BE49-F238E27FC236}">
                <a16:creationId xmlns:a16="http://schemas.microsoft.com/office/drawing/2014/main" id="{52C00EBA-7977-4D21-91CE-4A6A6DC6F420}"/>
              </a:ext>
            </a:extLst>
          </p:cNvPr>
          <p:cNvPicPr>
            <a:picLocks noGrp="1" noChangeAspect="1"/>
          </p:cNvPicPr>
          <p:nvPr>
            <p:ph idx="1"/>
          </p:nvPr>
        </p:nvPicPr>
        <p:blipFill>
          <a:blip r:embed="rId2"/>
          <a:stretch>
            <a:fillRect/>
          </a:stretch>
        </p:blipFill>
        <p:spPr>
          <a:xfrm>
            <a:off x="4510613" y="2983171"/>
            <a:ext cx="7037920" cy="3712504"/>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EF496E45-BF0F-44A9-9D3F-7D5E1CFB2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
        <p:nvSpPr>
          <p:cNvPr id="3" name="Content Placeholder 27">
            <a:extLst>
              <a:ext uri="{FF2B5EF4-FFF2-40B4-BE49-F238E27FC236}">
                <a16:creationId xmlns:a16="http://schemas.microsoft.com/office/drawing/2014/main" id="{585B1228-9249-1F60-1C95-0CA6C39FFD99}"/>
              </a:ext>
            </a:extLst>
          </p:cNvPr>
          <p:cNvSpPr txBox="1">
            <a:spLocks/>
          </p:cNvSpPr>
          <p:nvPr/>
        </p:nvSpPr>
        <p:spPr>
          <a:xfrm>
            <a:off x="859484" y="4044016"/>
            <a:ext cx="3200451" cy="29859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FEFFFF"/>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FEFFFF"/>
                </a:solidFill>
                <a:effectLst/>
                <a:uLnTx/>
                <a:uFillTx/>
                <a:latin typeface="Calibri" panose="020F0502020204030204"/>
                <a:ea typeface="+mn-ea"/>
                <a:cs typeface="+mn-cs"/>
              </a:rPr>
              <a:t>Monitor Your Real-Time AVR and Response Rate During Survey Process</a:t>
            </a:r>
            <a:endParaRPr kumimoji="0" lang="en-US" sz="2400" b="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048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799709F6-819A-4A9B-B299-52B516DA2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id="{DE956BBB-7B91-4BF1-8CC5-4F1F5C3E09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53" name="Freeform 44">
              <a:extLst>
                <a:ext uri="{FF2B5EF4-FFF2-40B4-BE49-F238E27FC236}">
                  <a16:creationId xmlns:a16="http://schemas.microsoft.com/office/drawing/2014/main" id="{331C4F13-3AB4-4BD8-B1A2-76809863ED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4" name="Freeform 45">
              <a:extLst>
                <a:ext uri="{FF2B5EF4-FFF2-40B4-BE49-F238E27FC236}">
                  <a16:creationId xmlns:a16="http://schemas.microsoft.com/office/drawing/2014/main" id="{52D8231F-00FF-4EE0-B405-28CC397CF0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5" name="Freeform 46">
              <a:extLst>
                <a:ext uri="{FF2B5EF4-FFF2-40B4-BE49-F238E27FC236}">
                  <a16:creationId xmlns:a16="http://schemas.microsoft.com/office/drawing/2014/main" id="{C80BB271-C270-4FB5-B9F1-D81F239ED0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6" name="Freeform 47">
              <a:extLst>
                <a:ext uri="{FF2B5EF4-FFF2-40B4-BE49-F238E27FC236}">
                  <a16:creationId xmlns:a16="http://schemas.microsoft.com/office/drawing/2014/main" id="{1BDA5F0C-5FEC-4DA5-A154-3EC7AA690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E342B9BC-62E1-4F01-AE2D-4143126BE0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0CA9530-B676-44AC-9573-BD894ABC7BEB}"/>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AVR Calculations No Cost to Employers</a:t>
            </a:r>
          </a:p>
        </p:txBody>
      </p:sp>
      <p:sp>
        <p:nvSpPr>
          <p:cNvPr id="27" name="TextBox 26">
            <a:extLst>
              <a:ext uri="{FF2B5EF4-FFF2-40B4-BE49-F238E27FC236}">
                <a16:creationId xmlns:a16="http://schemas.microsoft.com/office/drawing/2014/main" id="{BD7A745A-E7C7-468F-AA97-1049A4963B0F}"/>
              </a:ext>
            </a:extLst>
          </p:cNvPr>
          <p:cNvSpPr txBox="1"/>
          <p:nvPr/>
        </p:nvSpPr>
        <p:spPr>
          <a:xfrm>
            <a:off x="1645920" y="2543176"/>
            <a:ext cx="86301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Four (4) AVR survey options for employers:</a:t>
            </a:r>
          </a:p>
        </p:txBody>
      </p:sp>
      <p:sp>
        <p:nvSpPr>
          <p:cNvPr id="29" name="TextBox 28">
            <a:extLst>
              <a:ext uri="{FF2B5EF4-FFF2-40B4-BE49-F238E27FC236}">
                <a16:creationId xmlns:a16="http://schemas.microsoft.com/office/drawing/2014/main" id="{71953765-C7F1-458E-8C32-768711190748}"/>
              </a:ext>
            </a:extLst>
          </p:cNvPr>
          <p:cNvSpPr txBox="1"/>
          <p:nvPr/>
        </p:nvSpPr>
        <p:spPr>
          <a:xfrm>
            <a:off x="1645920" y="3429000"/>
            <a:ext cx="8717280" cy="1754326"/>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srgbClr val="BD582C"/>
                </a:solidFill>
                <a:effectLst/>
                <a:uLnTx/>
                <a:uFillTx/>
                <a:latin typeface="Calibri" panose="020F0502020204030204"/>
                <a:ea typeface="+mn-ea"/>
                <a:cs typeface="+mn-cs"/>
              </a:rPr>
              <a:t>Electronic/Online </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srgbClr val="BD582C"/>
                </a:solidFill>
                <a:effectLst/>
                <a:uLnTx/>
                <a:uFillTx/>
                <a:latin typeface="Calibri" panose="020F0502020204030204"/>
                <a:ea typeface="+mn-ea"/>
                <a:cs typeface="+mn-cs"/>
              </a:rPr>
              <a:t>Paper </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srgbClr val="BD582C"/>
                </a:solidFill>
                <a:effectLst/>
                <a:uLnTx/>
                <a:uFillTx/>
                <a:latin typeface="Calibri" panose="020F0502020204030204"/>
                <a:ea typeface="+mn-ea"/>
                <a:cs typeface="+mn-cs"/>
              </a:rPr>
              <a:t>Combination</a:t>
            </a:r>
          </a:p>
        </p:txBody>
      </p:sp>
      <p:pic>
        <p:nvPicPr>
          <p:cNvPr id="12" name="Picture 11" descr="A picture containing text, clipart&#10;&#10;Description automatically generated">
            <a:extLst>
              <a:ext uri="{FF2B5EF4-FFF2-40B4-BE49-F238E27FC236}">
                <a16:creationId xmlns:a16="http://schemas.microsoft.com/office/drawing/2014/main" id="{4D79775A-E82A-49BF-8DEC-7BAC52B7F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Tree>
    <p:extLst>
      <p:ext uri="{BB962C8B-B14F-4D97-AF65-F5344CB8AC3E}">
        <p14:creationId xmlns:p14="http://schemas.microsoft.com/office/powerpoint/2010/main" val="136865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46"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7"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8"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9"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640CF0C2-DF21-4039-BB57-00987A51D0A9}"/>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kern="1200" dirty="0">
                <a:solidFill>
                  <a:srgbClr val="FFFFFF"/>
                </a:solidFill>
                <a:latin typeface="+mj-lt"/>
                <a:ea typeface="+mj-ea"/>
                <a:cs typeface="+mj-cs"/>
              </a:rPr>
              <a:t>Electronic/Online</a:t>
            </a:r>
          </a:p>
        </p:txBody>
      </p:sp>
      <p:pic>
        <p:nvPicPr>
          <p:cNvPr id="13" name="Content Placeholder 12" descr="Graphical user interface, text, application&#10;&#10;Description automatically generated">
            <a:extLst>
              <a:ext uri="{FF2B5EF4-FFF2-40B4-BE49-F238E27FC236}">
                <a16:creationId xmlns:a16="http://schemas.microsoft.com/office/drawing/2014/main" id="{1B65EC7D-3C77-400F-A9F9-D9FE914D295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16795" y="635715"/>
            <a:ext cx="3656756" cy="6359579"/>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FCCECC3D-10B5-4FCE-B208-BE448D000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
        <p:nvSpPr>
          <p:cNvPr id="3" name="TextBox 2">
            <a:extLst>
              <a:ext uri="{FF2B5EF4-FFF2-40B4-BE49-F238E27FC236}">
                <a16:creationId xmlns:a16="http://schemas.microsoft.com/office/drawing/2014/main" id="{974A36B3-DBD7-F5CF-761E-29C9503A947D}"/>
              </a:ext>
            </a:extLst>
          </p:cNvPr>
          <p:cNvSpPr txBox="1"/>
          <p:nvPr/>
        </p:nvSpPr>
        <p:spPr>
          <a:xfrm>
            <a:off x="1586330" y="2212604"/>
            <a:ext cx="4164260" cy="44627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You will be sent an online link and QR code to send to your employees.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The survey is accessible in both English and Spanish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All required fields must be completed to submit the survey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Arrival &amp; Departure times are required even for days off.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203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7" name="Title 6">
            <a:extLst>
              <a:ext uri="{FF2B5EF4-FFF2-40B4-BE49-F238E27FC236}">
                <a16:creationId xmlns:a16="http://schemas.microsoft.com/office/drawing/2014/main" id="{BE4F1DDB-19E8-4E69-9A5A-745C9CC88D55}"/>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Paper Survey</a:t>
            </a:r>
          </a:p>
        </p:txBody>
      </p:sp>
      <p:pic>
        <p:nvPicPr>
          <p:cNvPr id="12" name="Content Placeholder 11" descr="Graphical user interface, application&#10;&#10;Description automatically generated">
            <a:extLst>
              <a:ext uri="{FF2B5EF4-FFF2-40B4-BE49-F238E27FC236}">
                <a16:creationId xmlns:a16="http://schemas.microsoft.com/office/drawing/2014/main" id="{4110205A-981B-4127-93A7-9AD18223CE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860" y="1376127"/>
            <a:ext cx="3960996" cy="5185972"/>
          </a:xfrm>
        </p:spPr>
      </p:pic>
      <p:pic>
        <p:nvPicPr>
          <p:cNvPr id="11" name="Picture 10" descr="A picture containing text, clipart&#10;&#10;Description automatically generated">
            <a:extLst>
              <a:ext uri="{FF2B5EF4-FFF2-40B4-BE49-F238E27FC236}">
                <a16:creationId xmlns:a16="http://schemas.microsoft.com/office/drawing/2014/main" id="{45349FFE-5D1C-413F-A700-D13489196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
        <p:nvSpPr>
          <p:cNvPr id="2" name="TextBox 1">
            <a:extLst>
              <a:ext uri="{FF2B5EF4-FFF2-40B4-BE49-F238E27FC236}">
                <a16:creationId xmlns:a16="http://schemas.microsoft.com/office/drawing/2014/main" id="{E05D5783-80CF-B92E-6DB3-285A24398E5D}"/>
              </a:ext>
            </a:extLst>
          </p:cNvPr>
          <p:cNvSpPr txBox="1"/>
          <p:nvPr/>
        </p:nvSpPr>
        <p:spPr>
          <a:xfrm>
            <a:off x="1529032" y="2747519"/>
            <a:ext cx="4730254" cy="313932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If you use paper surveys, you will need to enter them in the system for automated calculation.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Forms must be signed by the employee.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Forms should be kept on file for 3 yrs after the survey period</a:t>
            </a:r>
          </a:p>
        </p:txBody>
      </p:sp>
    </p:spTree>
    <p:extLst>
      <p:ext uri="{BB962C8B-B14F-4D97-AF65-F5344CB8AC3E}">
        <p14:creationId xmlns:p14="http://schemas.microsoft.com/office/powerpoint/2010/main" val="777922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5FD0-BF12-41BD-95A1-E4DE9388057E}"/>
              </a:ext>
            </a:extLst>
          </p:cNvPr>
          <p:cNvSpPr>
            <a:spLocks noGrp="1"/>
          </p:cNvSpPr>
          <p:nvPr>
            <p:ph type="title"/>
          </p:nvPr>
        </p:nvSpPr>
        <p:spPr>
          <a:xfrm>
            <a:off x="838200" y="226313"/>
            <a:ext cx="10515600" cy="1325563"/>
          </a:xfrm>
        </p:spPr>
        <p:txBody>
          <a:bodyPr>
            <a:normAutofit/>
          </a:bodyPr>
          <a:lstStyle/>
          <a:p>
            <a:r>
              <a:rPr lang="en-US" sz="4000" u="sng" dirty="0">
                <a:solidFill>
                  <a:schemeClr val="accent2"/>
                </a:solidFill>
              </a:rPr>
              <a:t>Electronic/Online Required Fields</a:t>
            </a:r>
          </a:p>
        </p:txBody>
      </p:sp>
      <p:sp>
        <p:nvSpPr>
          <p:cNvPr id="4" name="Content Placeholder 3">
            <a:extLst>
              <a:ext uri="{FF2B5EF4-FFF2-40B4-BE49-F238E27FC236}">
                <a16:creationId xmlns:a16="http://schemas.microsoft.com/office/drawing/2014/main" id="{D93EC450-2B71-4BDF-A123-65AD468A6A03}"/>
              </a:ext>
            </a:extLst>
          </p:cNvPr>
          <p:cNvSpPr>
            <a:spLocks noGrp="1"/>
          </p:cNvSpPr>
          <p:nvPr>
            <p:ph sz="half" idx="2"/>
          </p:nvPr>
        </p:nvSpPr>
        <p:spPr>
          <a:xfrm>
            <a:off x="849844" y="1215231"/>
            <a:ext cx="5157787" cy="4913426"/>
          </a:xfrm>
        </p:spPr>
        <p:txBody>
          <a:bodyPr>
            <a:noAutofit/>
          </a:bodyPr>
          <a:lstStyle/>
          <a:p>
            <a:pPr marL="0" indent="0">
              <a:lnSpc>
                <a:spcPct val="120000"/>
              </a:lnSpc>
              <a:buNone/>
            </a:pPr>
            <a:r>
              <a:rPr lang="en-US" sz="2200" dirty="0">
                <a:solidFill>
                  <a:schemeClr val="accent2"/>
                </a:solidFill>
              </a:rPr>
              <a:t>Step 1: </a:t>
            </a:r>
            <a:r>
              <a:rPr lang="en-US" sz="2200" dirty="0"/>
              <a:t>Name</a:t>
            </a:r>
          </a:p>
          <a:p>
            <a:pPr>
              <a:lnSpc>
                <a:spcPct val="120000"/>
              </a:lnSpc>
            </a:pPr>
            <a:r>
              <a:rPr lang="en-US" sz="2200" dirty="0"/>
              <a:t>First Name, Last Name, Employee ID</a:t>
            </a:r>
          </a:p>
          <a:p>
            <a:pPr marL="0" indent="0">
              <a:lnSpc>
                <a:spcPct val="120000"/>
              </a:lnSpc>
              <a:buNone/>
            </a:pPr>
            <a:r>
              <a:rPr lang="en-US" sz="2200" dirty="0">
                <a:solidFill>
                  <a:schemeClr val="accent2"/>
                </a:solidFill>
              </a:rPr>
              <a:t>Step 2: </a:t>
            </a:r>
            <a:r>
              <a:rPr lang="en-US" sz="2200" dirty="0"/>
              <a:t>Home Address</a:t>
            </a:r>
          </a:p>
          <a:p>
            <a:pPr>
              <a:lnSpc>
                <a:spcPct val="120000"/>
              </a:lnSpc>
            </a:pPr>
            <a:r>
              <a:rPr lang="en-US" sz="2200" dirty="0"/>
              <a:t>Street Number, City, and Zip code </a:t>
            </a:r>
            <a:r>
              <a:rPr lang="en-US" sz="3200" b="1" dirty="0">
                <a:solidFill>
                  <a:srgbClr val="FF0000"/>
                </a:solidFill>
              </a:rPr>
              <a:t>or</a:t>
            </a:r>
            <a:r>
              <a:rPr lang="en-US" sz="3200" dirty="0"/>
              <a:t> </a:t>
            </a:r>
          </a:p>
          <a:p>
            <a:pPr marL="0" indent="0">
              <a:lnSpc>
                <a:spcPct val="120000"/>
              </a:lnSpc>
              <a:buNone/>
            </a:pPr>
            <a:r>
              <a:rPr lang="en-US" sz="2200" dirty="0"/>
              <a:t>Major cross streets, City, and Zip code</a:t>
            </a:r>
          </a:p>
          <a:p>
            <a:pPr marL="0" indent="0">
              <a:lnSpc>
                <a:spcPct val="120000"/>
              </a:lnSpc>
              <a:buNone/>
            </a:pPr>
            <a:r>
              <a:rPr lang="en-US" sz="2200" dirty="0">
                <a:solidFill>
                  <a:schemeClr val="accent2"/>
                </a:solidFill>
              </a:rPr>
              <a:t>Step 3: </a:t>
            </a:r>
            <a:r>
              <a:rPr lang="en-US" sz="2200" dirty="0"/>
              <a:t>Contact Information (Provide at least one)</a:t>
            </a:r>
          </a:p>
          <a:p>
            <a:pPr>
              <a:lnSpc>
                <a:spcPct val="120000"/>
              </a:lnSpc>
            </a:pPr>
            <a:r>
              <a:rPr lang="en-US" sz="2200" dirty="0"/>
              <a:t>Area code, Phone Number, and Email Address</a:t>
            </a:r>
          </a:p>
          <a:p>
            <a:endParaRPr lang="en-US" sz="2200" dirty="0"/>
          </a:p>
        </p:txBody>
      </p:sp>
      <p:sp>
        <p:nvSpPr>
          <p:cNvPr id="6" name="Content Placeholder 5">
            <a:extLst>
              <a:ext uri="{FF2B5EF4-FFF2-40B4-BE49-F238E27FC236}">
                <a16:creationId xmlns:a16="http://schemas.microsoft.com/office/drawing/2014/main" id="{D9988129-8991-4236-B370-C46627927A9E}"/>
              </a:ext>
            </a:extLst>
          </p:cNvPr>
          <p:cNvSpPr>
            <a:spLocks noGrp="1"/>
          </p:cNvSpPr>
          <p:nvPr>
            <p:ph sz="quarter" idx="4"/>
          </p:nvPr>
        </p:nvSpPr>
        <p:spPr>
          <a:xfrm>
            <a:off x="6170612" y="1215231"/>
            <a:ext cx="5183188" cy="3684588"/>
          </a:xfrm>
        </p:spPr>
        <p:txBody>
          <a:bodyPr>
            <a:noAutofit/>
          </a:bodyPr>
          <a:lstStyle/>
          <a:p>
            <a:pPr marL="0" indent="0">
              <a:lnSpc>
                <a:spcPct val="120000"/>
              </a:lnSpc>
              <a:buNone/>
            </a:pPr>
            <a:r>
              <a:rPr lang="en-US" sz="2200" dirty="0">
                <a:solidFill>
                  <a:schemeClr val="accent2"/>
                </a:solidFill>
              </a:rPr>
              <a:t>Step 4: </a:t>
            </a:r>
            <a:r>
              <a:rPr lang="en-US" sz="2200" dirty="0"/>
              <a:t>Work Hours and Commute Information</a:t>
            </a:r>
          </a:p>
          <a:p>
            <a:pPr>
              <a:lnSpc>
                <a:spcPct val="120000"/>
              </a:lnSpc>
            </a:pPr>
            <a:r>
              <a:rPr lang="en-US" sz="2200" dirty="0"/>
              <a:t>Typical Commute Mode, and Typical Work Hours</a:t>
            </a:r>
          </a:p>
          <a:p>
            <a:pPr marL="0" indent="0">
              <a:lnSpc>
                <a:spcPct val="120000"/>
              </a:lnSpc>
              <a:buNone/>
            </a:pPr>
            <a:r>
              <a:rPr lang="en-US" sz="2200" dirty="0">
                <a:solidFill>
                  <a:schemeClr val="accent2"/>
                </a:solidFill>
              </a:rPr>
              <a:t>Step 5: </a:t>
            </a:r>
            <a:r>
              <a:rPr lang="en-US" sz="2200" dirty="0"/>
              <a:t>Survey Form (Entire section must be completed)</a:t>
            </a:r>
          </a:p>
          <a:p>
            <a:pPr marL="0" indent="0">
              <a:lnSpc>
                <a:spcPct val="120000"/>
              </a:lnSpc>
              <a:buNone/>
            </a:pPr>
            <a:r>
              <a:rPr lang="en-US" sz="2200" dirty="0">
                <a:solidFill>
                  <a:schemeClr val="accent2"/>
                </a:solidFill>
              </a:rPr>
              <a:t>Step 6: </a:t>
            </a:r>
            <a:r>
              <a:rPr lang="en-US" sz="2200" dirty="0"/>
              <a:t>Commuter Information</a:t>
            </a:r>
          </a:p>
          <a:p>
            <a:pPr>
              <a:lnSpc>
                <a:spcPct val="120000"/>
              </a:lnSpc>
            </a:pPr>
            <a:r>
              <a:rPr lang="en-US" sz="2200" dirty="0"/>
              <a:t>Place a checkmark, Yes please send me a RideGuide</a:t>
            </a:r>
          </a:p>
          <a:p>
            <a:pPr>
              <a:lnSpc>
                <a:spcPct val="120000"/>
              </a:lnSpc>
            </a:pPr>
            <a:r>
              <a:rPr lang="en-US" sz="2200" dirty="0"/>
              <a:t>Place a checkmark, No I do not want to receive a RideGuide</a:t>
            </a:r>
          </a:p>
          <a:p>
            <a:pPr>
              <a:lnSpc>
                <a:spcPct val="120000"/>
              </a:lnSpc>
            </a:pPr>
            <a:endParaRPr lang="en-US" sz="2200" dirty="0"/>
          </a:p>
        </p:txBody>
      </p:sp>
      <p:pic>
        <p:nvPicPr>
          <p:cNvPr id="5" name="Picture 4" descr="A picture containing text, clipart&#10;&#10;Description automatically generated">
            <a:extLst>
              <a:ext uri="{FF2B5EF4-FFF2-40B4-BE49-F238E27FC236}">
                <a16:creationId xmlns:a16="http://schemas.microsoft.com/office/drawing/2014/main" id="{DDEAD444-5EE7-49B3-89FC-C53091DD6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Tree>
    <p:extLst>
      <p:ext uri="{BB962C8B-B14F-4D97-AF65-F5344CB8AC3E}">
        <p14:creationId xmlns:p14="http://schemas.microsoft.com/office/powerpoint/2010/main" val="418470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C18C2168-1AC2-4D12-A5C3-0A1D67FA1DA2}"/>
              </a:ext>
            </a:extLst>
          </p:cNvPr>
          <p:cNvSpPr>
            <a:spLocks noGrp="1"/>
          </p:cNvSpPr>
          <p:nvPr>
            <p:ph type="title"/>
          </p:nvPr>
        </p:nvSpPr>
        <p:spPr>
          <a:xfrm>
            <a:off x="950839" y="837744"/>
            <a:ext cx="6091312" cy="1205821"/>
          </a:xfrm>
        </p:spPr>
        <p:txBody>
          <a:bodyPr vert="horz" lIns="91440" tIns="45720" rIns="91440" bIns="45720" rtlCol="0">
            <a:normAutofit/>
          </a:bodyPr>
          <a:lstStyle/>
          <a:p>
            <a:r>
              <a:rPr lang="en-US" sz="3600" dirty="0">
                <a:solidFill>
                  <a:srgbClr val="FEFFFF"/>
                </a:solidFill>
              </a:rPr>
              <a:t>Say “YES” to a RideGuide</a:t>
            </a:r>
            <a:br>
              <a:rPr lang="en-US" sz="3600" dirty="0">
                <a:solidFill>
                  <a:srgbClr val="FEFFFF"/>
                </a:solidFill>
              </a:rPr>
            </a:br>
            <a:endParaRPr lang="en-US" sz="3600" dirty="0">
              <a:solidFill>
                <a:srgbClr val="FEFFFF"/>
              </a:solidFill>
            </a:endParaRPr>
          </a:p>
        </p:txBody>
      </p:sp>
      <p:sp>
        <p:nvSpPr>
          <p:cNvPr id="28" name="Content Placeholder 9">
            <a:extLst>
              <a:ext uri="{FF2B5EF4-FFF2-40B4-BE49-F238E27FC236}">
                <a16:creationId xmlns:a16="http://schemas.microsoft.com/office/drawing/2014/main" id="{580B817C-04A8-42C9-B916-21E77D63029C}"/>
              </a:ext>
            </a:extLst>
          </p:cNvPr>
          <p:cNvSpPr>
            <a:spLocks noGrp="1"/>
          </p:cNvSpPr>
          <p:nvPr>
            <p:ph idx="1"/>
          </p:nvPr>
        </p:nvSpPr>
        <p:spPr>
          <a:xfrm>
            <a:off x="1353668" y="2245594"/>
            <a:ext cx="7888998" cy="4948306"/>
          </a:xfrm>
        </p:spPr>
        <p:txBody>
          <a:bodyPr>
            <a:noAutofit/>
          </a:bodyPr>
          <a:lstStyle/>
          <a:p>
            <a:endParaRPr lang="en-US" sz="2000" dirty="0"/>
          </a:p>
          <a:p>
            <a:r>
              <a:rPr lang="en-US" sz="2200" dirty="0"/>
              <a:t>RideGuides may include potential carpool partners, vanpools, bus/rail routing, Park &amp; Ride lot information and more.</a:t>
            </a:r>
          </a:p>
          <a:p>
            <a:r>
              <a:rPr lang="en-US" sz="2200" dirty="0"/>
              <a:t>To receive a RideGuide, employees must check “yes”</a:t>
            </a:r>
          </a:p>
          <a:p>
            <a:r>
              <a:rPr lang="en-US" sz="2200" dirty="0"/>
              <a:t> All employees that say “yes” to the </a:t>
            </a:r>
            <a:r>
              <a:rPr lang="en-US" sz="2200" dirty="0" err="1"/>
              <a:t>RideGuide</a:t>
            </a:r>
            <a:r>
              <a:rPr lang="en-US" sz="2200" dirty="0"/>
              <a:t> are entered into a monthly drawing for a $25 gift card.  Flyer will be sent with the survey link and QR code. </a:t>
            </a:r>
          </a:p>
          <a:p>
            <a:r>
              <a:rPr lang="en-US" sz="2200" dirty="0"/>
              <a:t>Employees that want a </a:t>
            </a:r>
            <a:r>
              <a:rPr lang="en-US" sz="2200" dirty="0" err="1"/>
              <a:t>RideGuide</a:t>
            </a:r>
            <a:r>
              <a:rPr lang="en-US" sz="2200" dirty="0"/>
              <a:t> should fill the survey out in its entirety to find the best possible matches. </a:t>
            </a:r>
          </a:p>
          <a:p>
            <a:r>
              <a:rPr lang="en-US" sz="2200" dirty="0"/>
              <a:t> Personal information such as home address is never shared with others.</a:t>
            </a:r>
          </a:p>
          <a:p>
            <a:pPr marL="457200" indent="-457200">
              <a:buFont typeface="+mj-lt"/>
              <a:buAutoNum type="arabicPeriod"/>
            </a:pPr>
            <a:endParaRPr lang="en-US" sz="2000" dirty="0"/>
          </a:p>
          <a:p>
            <a:pPr marL="457200" indent="-457200">
              <a:buFont typeface="+mj-lt"/>
              <a:buAutoNum type="arabicPeriod"/>
            </a:pPr>
            <a:endParaRPr lang="en-US" sz="2000" dirty="0"/>
          </a:p>
        </p:txBody>
      </p:sp>
      <p:pic>
        <p:nvPicPr>
          <p:cNvPr id="5" name="Content Placeholder 3">
            <a:extLst>
              <a:ext uri="{FF2B5EF4-FFF2-40B4-BE49-F238E27FC236}">
                <a16:creationId xmlns:a16="http://schemas.microsoft.com/office/drawing/2014/main" id="{AD676265-877C-4AEE-A968-C13061F046FF}"/>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9242666" y="641756"/>
            <a:ext cx="2423187" cy="2783066"/>
          </a:xfrm>
          <a:prstGeom prst="rect">
            <a:avLst/>
          </a:prstGeom>
          <a:ln w="12700">
            <a:solidFill>
              <a:schemeClr val="accent1"/>
            </a:solid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73A9C304-878F-4FED-9480-6A7123E9A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6648" y="3592351"/>
            <a:ext cx="2279205" cy="3132929"/>
          </a:xfrm>
          <a:prstGeom prst="rect">
            <a:avLst/>
          </a:prstGeom>
          <a:ln w="12700">
            <a:solidFill>
              <a:schemeClr val="accent1"/>
            </a:solidFill>
          </a:ln>
          <a:effectLst>
            <a:outerShdw blurRad="190500" algn="tl" rotWithShape="0">
              <a:srgbClr val="000000">
                <a:alpha val="70000"/>
              </a:srgbClr>
            </a:outerShdw>
          </a:effectLst>
        </p:spPr>
      </p:pic>
      <p:pic>
        <p:nvPicPr>
          <p:cNvPr id="14" name="Picture 13" descr="A picture containing text, clipart&#10;&#10;Description automatically generated">
            <a:extLst>
              <a:ext uri="{FF2B5EF4-FFF2-40B4-BE49-F238E27FC236}">
                <a16:creationId xmlns:a16="http://schemas.microsoft.com/office/drawing/2014/main" id="{35FBB933-08A0-423D-89E5-5775B84218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Tree>
    <p:extLst>
      <p:ext uri="{BB962C8B-B14F-4D97-AF65-F5344CB8AC3E}">
        <p14:creationId xmlns:p14="http://schemas.microsoft.com/office/powerpoint/2010/main" val="3117964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5F9741-A614-4149-835D-648B7BCB8390}"/>
              </a:ext>
            </a:extLst>
          </p:cNvPr>
          <p:cNvSpPr>
            <a:spLocks noGrp="1"/>
          </p:cNvSpPr>
          <p:nvPr>
            <p:ph type="title"/>
          </p:nvPr>
        </p:nvSpPr>
        <p:spPr>
          <a:xfrm>
            <a:off x="572493" y="238539"/>
            <a:ext cx="11018520" cy="1434415"/>
          </a:xfrm>
        </p:spPr>
        <p:txBody>
          <a:bodyPr anchor="b">
            <a:normAutofit/>
          </a:bodyPr>
          <a:lstStyle/>
          <a:p>
            <a:r>
              <a:rPr lang="en-US" sz="4600">
                <a:latin typeface="Calibri" pitchFamily="34" charset="0"/>
                <a:cs typeface="ScalaSansLF-Bold"/>
              </a:rPr>
              <a:t>Ridematch.info Website</a:t>
            </a:r>
            <a:br>
              <a:rPr lang="en-US" sz="4600">
                <a:latin typeface="Calibri" pitchFamily="34" charset="0"/>
                <a:cs typeface="ScalaSansLF-Bold"/>
              </a:rPr>
            </a:br>
            <a:endParaRPr lang="en-US" sz="4600"/>
          </a:p>
        </p:txBody>
      </p:sp>
      <p:sp>
        <p:nvSpPr>
          <p:cNvPr id="5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A1CBDBE3-2DAD-4370-B537-9E1BE32918CB}"/>
              </a:ext>
            </a:extLst>
          </p:cNvPr>
          <p:cNvSpPr>
            <a:spLocks noGrp="1"/>
          </p:cNvSpPr>
          <p:nvPr>
            <p:ph idx="1"/>
          </p:nvPr>
        </p:nvSpPr>
        <p:spPr>
          <a:xfrm>
            <a:off x="572493" y="2071316"/>
            <a:ext cx="6713552" cy="4119172"/>
          </a:xfrm>
        </p:spPr>
        <p:txBody>
          <a:bodyPr anchor="t">
            <a:normAutofit/>
          </a:bodyPr>
          <a:lstStyle/>
          <a:p>
            <a:pPr marL="342900" lvl="1" indent="-342900"/>
            <a:r>
              <a:rPr lang="en-US" sz="2200" dirty="0"/>
              <a:t>Find carpool, vanpool, and bike partners</a:t>
            </a:r>
          </a:p>
          <a:p>
            <a:pPr marL="342900" lvl="1" indent="-342900"/>
            <a:endParaRPr lang="en-US" sz="2200" dirty="0"/>
          </a:p>
          <a:p>
            <a:pPr marL="342900" lvl="1" indent="-342900"/>
            <a:r>
              <a:rPr lang="en-US" sz="2200" dirty="0"/>
              <a:t>Find transit routes and Park &amp; Ride lots</a:t>
            </a:r>
          </a:p>
          <a:p>
            <a:pPr marL="342900" lvl="1" indent="-342900"/>
            <a:endParaRPr lang="en-US" altLang="en-US" sz="2200" dirty="0"/>
          </a:p>
          <a:p>
            <a:pPr marL="342900" lvl="1" indent="-342900"/>
            <a:r>
              <a:rPr lang="en-US" altLang="en-US" sz="2200" dirty="0"/>
              <a:t>Match only with co-workers or other local employers</a:t>
            </a:r>
          </a:p>
          <a:p>
            <a:pPr marL="342900" lvl="1" indent="-342900"/>
            <a:endParaRPr lang="en-US" altLang="en-US" sz="2200" dirty="0"/>
          </a:p>
          <a:p>
            <a:pPr marL="342900" lvl="1" indent="-342900"/>
            <a:r>
              <a:rPr lang="en-US" altLang="en-US" sz="2200" dirty="0"/>
              <a:t>Printing “RideGuide” is an option </a:t>
            </a:r>
          </a:p>
          <a:p>
            <a:pPr marL="342900" lvl="1" indent="-342900"/>
            <a:endParaRPr lang="en-US" altLang="en-US" sz="2200" dirty="0"/>
          </a:p>
          <a:p>
            <a:pPr marL="342900" lvl="1" indent="-342900"/>
            <a:r>
              <a:rPr lang="en-US" altLang="en-US" sz="2200" dirty="0"/>
              <a:t>Find locations for Alternate Fuel and EV Charging Stations </a:t>
            </a:r>
          </a:p>
          <a:p>
            <a:pPr marL="0" lvl="1" indent="0">
              <a:buNone/>
            </a:pPr>
            <a:endParaRPr lang="en-US" altLang="en-US" sz="2200" dirty="0"/>
          </a:p>
          <a:p>
            <a:endParaRPr lang="en-US" sz="2200" dirty="0"/>
          </a:p>
        </p:txBody>
      </p:sp>
      <p:pic>
        <p:nvPicPr>
          <p:cNvPr id="6" name="Picture 5">
            <a:extLst>
              <a:ext uri="{FF2B5EF4-FFF2-40B4-BE49-F238E27FC236}">
                <a16:creationId xmlns:a16="http://schemas.microsoft.com/office/drawing/2014/main" id="{B125B6AC-3EC4-4E49-AA6B-B115737208D3}"/>
              </a:ext>
            </a:extLst>
          </p:cNvPr>
          <p:cNvPicPr>
            <a:picLocks noChangeAspect="1"/>
          </p:cNvPicPr>
          <p:nvPr/>
        </p:nvPicPr>
        <p:blipFill rotWithShape="1">
          <a:blip r:embed="rId2"/>
          <a:srcRect l="6717" r="3090"/>
          <a:stretch/>
        </p:blipFill>
        <p:spPr>
          <a:xfrm>
            <a:off x="7371184" y="1777493"/>
            <a:ext cx="4245538" cy="4412995"/>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41C24C6F-37C7-4804-8E19-55B6DB13B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Tree>
    <p:extLst>
      <p:ext uri="{BB962C8B-B14F-4D97-AF65-F5344CB8AC3E}">
        <p14:creationId xmlns:p14="http://schemas.microsoft.com/office/powerpoint/2010/main" val="342235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B0A19BDA-40B6-4DE7-81A4-6B1F1E40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Freeform 45">
            <a:extLst>
              <a:ext uri="{FF2B5EF4-FFF2-40B4-BE49-F238E27FC236}">
                <a16:creationId xmlns:a16="http://schemas.microsoft.com/office/drawing/2014/main" id="{0A628AD8-1356-4BF5-8A59-3549B2C7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1" name="Freeform 46">
            <a:extLst>
              <a:ext uri="{FF2B5EF4-FFF2-40B4-BE49-F238E27FC236}">
                <a16:creationId xmlns:a16="http://schemas.microsoft.com/office/drawing/2014/main" id="{9F2E6F73-36C2-4E56-AB0C-4D6936FF5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3" name="Freeform 47">
            <a:extLst>
              <a:ext uri="{FF2B5EF4-FFF2-40B4-BE49-F238E27FC236}">
                <a16:creationId xmlns:a16="http://schemas.microsoft.com/office/drawing/2014/main" id="{8AA5DD19-98A6-4E28-999C-2C074B9CB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5"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7" name="Rectangle 116">
            <a:extLst>
              <a:ext uri="{FF2B5EF4-FFF2-40B4-BE49-F238E27FC236}">
                <a16:creationId xmlns:a16="http://schemas.microsoft.com/office/drawing/2014/main" id="{99535B11-4A49-4A02-9CB6-3F8A60128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DA0A30-DB79-47AE-9FB0-98D06AF6B469}"/>
              </a:ext>
            </a:extLst>
          </p:cNvPr>
          <p:cNvSpPr>
            <a:spLocks noGrp="1"/>
          </p:cNvSpPr>
          <p:nvPr>
            <p:ph type="title"/>
          </p:nvPr>
        </p:nvSpPr>
        <p:spPr>
          <a:xfrm>
            <a:off x="964760" y="804328"/>
            <a:ext cx="6091312" cy="1205821"/>
          </a:xfrm>
        </p:spPr>
        <p:txBody>
          <a:bodyPr>
            <a:normAutofit/>
          </a:bodyPr>
          <a:lstStyle/>
          <a:p>
            <a:r>
              <a:rPr lang="en-US" sz="4000" spc="-60">
                <a:solidFill>
                  <a:srgbClr val="FEFFFF"/>
                </a:solidFill>
                <a:latin typeface="Calibri Light" panose="020F0302020204030204" pitchFamily="34" charset="0"/>
                <a:cs typeface="Calibri Light" panose="020F0302020204030204" pitchFamily="34" charset="0"/>
              </a:rPr>
              <a:t>Metro Incentive Programs</a:t>
            </a:r>
            <a:br>
              <a:rPr lang="en-US" sz="4000" spc="-60">
                <a:solidFill>
                  <a:srgbClr val="FEFFFF"/>
                </a:solidFill>
                <a:latin typeface="Calibri Light" panose="020F0302020204030204" pitchFamily="34" charset="0"/>
                <a:cs typeface="Calibri Light" panose="020F0302020204030204" pitchFamily="34" charset="0"/>
              </a:rPr>
            </a:br>
            <a:endParaRPr lang="en-US" sz="4000">
              <a:solidFill>
                <a:srgbClr val="FEFFFF"/>
              </a:solidFill>
              <a:latin typeface="Calibri Light" panose="020F0302020204030204" pitchFamily="34" charset="0"/>
              <a:cs typeface="Calibri Light" panose="020F0302020204030204" pitchFamily="34" charset="0"/>
            </a:endParaRPr>
          </a:p>
        </p:txBody>
      </p:sp>
      <p:pic>
        <p:nvPicPr>
          <p:cNvPr id="6" name="Picture 5" descr="Calendar&#10;&#10;Description automatically generated">
            <a:extLst>
              <a:ext uri="{FF2B5EF4-FFF2-40B4-BE49-F238E27FC236}">
                <a16:creationId xmlns:a16="http://schemas.microsoft.com/office/drawing/2014/main" id="{7A929C3E-C1AA-4B2E-A16E-F0E6F4F39FB5}"/>
              </a:ext>
            </a:extLst>
          </p:cNvPr>
          <p:cNvPicPr>
            <a:picLocks noChangeAspect="1"/>
          </p:cNvPicPr>
          <p:nvPr/>
        </p:nvPicPr>
        <p:blipFill>
          <a:blip r:embed="rId2"/>
          <a:stretch>
            <a:fillRect/>
          </a:stretch>
        </p:blipFill>
        <p:spPr>
          <a:xfrm>
            <a:off x="7969616" y="2010149"/>
            <a:ext cx="3875599" cy="2412561"/>
          </a:xfrm>
          <a:prstGeom prst="rect">
            <a:avLst/>
          </a:prstGeom>
        </p:spPr>
      </p:pic>
      <p:sp>
        <p:nvSpPr>
          <p:cNvPr id="3" name="Content Placeholder 2">
            <a:extLst>
              <a:ext uri="{FF2B5EF4-FFF2-40B4-BE49-F238E27FC236}">
                <a16:creationId xmlns:a16="http://schemas.microsoft.com/office/drawing/2014/main" id="{DB316B41-D8E4-4AB6-B9F3-43EBA1BAE6F6}"/>
              </a:ext>
            </a:extLst>
          </p:cNvPr>
          <p:cNvSpPr>
            <a:spLocks noGrp="1"/>
          </p:cNvSpPr>
          <p:nvPr>
            <p:ph idx="1"/>
          </p:nvPr>
        </p:nvSpPr>
        <p:spPr>
          <a:xfrm>
            <a:off x="1282189" y="2494450"/>
            <a:ext cx="5773883" cy="3563159"/>
          </a:xfrm>
        </p:spPr>
        <p:txBody>
          <a:bodyPr>
            <a:normAutofit/>
          </a:bodyPr>
          <a:lstStyle/>
          <a:p>
            <a:pPr marL="0" lvl="0" indent="0" defTabSz="457200">
              <a:spcBef>
                <a:spcPts val="0"/>
              </a:spcBef>
              <a:buNone/>
              <a:defRPr/>
            </a:pPr>
            <a:r>
              <a:rPr lang="en-US" altLang="en-US" sz="2200" u="sng" dirty="0">
                <a:latin typeface="Calibri" pitchFamily="34" charset="0"/>
              </a:rPr>
              <a:t>Metro Rewards </a:t>
            </a:r>
          </a:p>
          <a:p>
            <a:pPr marL="342900" lvl="0" indent="-342900" defTabSz="457200">
              <a:spcBef>
                <a:spcPts val="0"/>
              </a:spcBef>
              <a:defRPr/>
            </a:pPr>
            <a:r>
              <a:rPr lang="en-US" altLang="en-US" sz="2200" dirty="0">
                <a:latin typeface="Calibri" pitchFamily="34" charset="0"/>
              </a:rPr>
              <a:t>Provides monthly prize drawings for employees who  register and track their commute trips online at </a:t>
            </a:r>
            <a:r>
              <a:rPr lang="en-US" altLang="en-US" sz="2200" b="1" dirty="0">
                <a:latin typeface="Calibri" pitchFamily="34" charset="0"/>
              </a:rPr>
              <a:t>ridematch.info</a:t>
            </a:r>
            <a:r>
              <a:rPr lang="en-US" altLang="en-US" sz="2200" dirty="0">
                <a:latin typeface="Calibri" pitchFamily="34" charset="0"/>
              </a:rPr>
              <a:t> via computer or mobile device</a:t>
            </a:r>
            <a:br>
              <a:rPr lang="en-US" altLang="en-US" sz="2200" dirty="0">
                <a:latin typeface="Calibri" pitchFamily="34" charset="0"/>
              </a:rPr>
            </a:br>
            <a:endParaRPr lang="en-US" altLang="en-US" sz="2200" dirty="0">
              <a:latin typeface="Calibri" pitchFamily="34" charset="0"/>
            </a:endParaRPr>
          </a:p>
          <a:p>
            <a:pPr marL="0" lvl="0" indent="0" defTabSz="457200">
              <a:spcBef>
                <a:spcPts val="0"/>
              </a:spcBef>
              <a:buNone/>
              <a:defRPr/>
            </a:pPr>
            <a:r>
              <a:rPr lang="en-US" altLang="en-US" sz="2200" u="sng" dirty="0">
                <a:latin typeface="Calibri" pitchFamily="34" charset="0"/>
              </a:rPr>
              <a:t>Go Metro to Work Free </a:t>
            </a:r>
          </a:p>
          <a:p>
            <a:pPr marL="342900" lvl="0" indent="-342900" defTabSz="457200">
              <a:spcBef>
                <a:spcPts val="0"/>
              </a:spcBef>
              <a:defRPr/>
            </a:pPr>
            <a:r>
              <a:rPr lang="en-US" altLang="en-US" sz="2200" dirty="0">
                <a:latin typeface="Calibri" pitchFamily="34" charset="0"/>
              </a:rPr>
              <a:t>Provides a free 7-Day Metro TAP card, a $25 value, to newly hired employees at participating worksites </a:t>
            </a:r>
          </a:p>
          <a:p>
            <a:endParaRPr lang="en-US" sz="2400" dirty="0"/>
          </a:p>
        </p:txBody>
      </p:sp>
      <p:pic>
        <p:nvPicPr>
          <p:cNvPr id="8" name="Picture 7" descr="Diagram&#10;&#10;Description automatically generated">
            <a:extLst>
              <a:ext uri="{FF2B5EF4-FFF2-40B4-BE49-F238E27FC236}">
                <a16:creationId xmlns:a16="http://schemas.microsoft.com/office/drawing/2014/main" id="{7FA9AAC2-8EE5-4E4D-BD3E-E270621FFE6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62946" y="4005481"/>
            <a:ext cx="1183795" cy="28525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77B52750-FB42-4A13-867F-D5BA0AD1CEC5}"/>
              </a:ext>
            </a:extLst>
          </p:cNvPr>
          <p:cNvPicPr>
            <a:picLocks noChangeAspect="1"/>
          </p:cNvPicPr>
          <p:nvPr/>
        </p:nvPicPr>
        <p:blipFill>
          <a:blip r:embed="rId4"/>
          <a:stretch>
            <a:fillRect/>
          </a:stretch>
        </p:blipFill>
        <p:spPr>
          <a:xfrm>
            <a:off x="9998293" y="3712721"/>
            <a:ext cx="2139388" cy="2566338"/>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6528D48D-9E5E-406F-B404-8F72272EA1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Tree>
    <p:extLst>
      <p:ext uri="{BB962C8B-B14F-4D97-AF65-F5344CB8AC3E}">
        <p14:creationId xmlns:p14="http://schemas.microsoft.com/office/powerpoint/2010/main" val="1426926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6FC905-D626-4EFC-898E-A1502A93E434}"/>
              </a:ext>
            </a:extLst>
          </p:cNvPr>
          <p:cNvSpPr>
            <a:spLocks noGrp="1"/>
          </p:cNvSpPr>
          <p:nvPr>
            <p:ph type="title"/>
          </p:nvPr>
        </p:nvSpPr>
        <p:spPr>
          <a:xfrm>
            <a:off x="730155" y="730155"/>
            <a:ext cx="6090743" cy="1422871"/>
          </a:xfrm>
        </p:spPr>
        <p:txBody>
          <a:bodyPr>
            <a:normAutofit/>
          </a:bodyPr>
          <a:lstStyle/>
          <a:p>
            <a:r>
              <a:rPr lang="en-US">
                <a:solidFill>
                  <a:srgbClr val="FFFFFF"/>
                </a:solidFill>
              </a:rPr>
              <a:t>Metro Vanpool</a:t>
            </a:r>
          </a:p>
        </p:txBody>
      </p:sp>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467575"/>
            <a:ext cx="2148840"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990" y="471340"/>
            <a:ext cx="2148840" cy="1856689"/>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76301"/>
            <a:ext cx="667511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D32667A-721A-4755-8196-745CDBA778EC}"/>
              </a:ext>
            </a:extLst>
          </p:cNvPr>
          <p:cNvSpPr>
            <a:spLocks noGrp="1"/>
          </p:cNvSpPr>
          <p:nvPr>
            <p:ph idx="1"/>
          </p:nvPr>
        </p:nvSpPr>
        <p:spPr>
          <a:xfrm>
            <a:off x="786384" y="2717021"/>
            <a:ext cx="6034514" cy="3410824"/>
          </a:xfrm>
        </p:spPr>
        <p:txBody>
          <a:bodyPr anchor="ctr">
            <a:normAutofit/>
          </a:bodyPr>
          <a:lstStyle/>
          <a:p>
            <a:r>
              <a:rPr lang="en-US" sz="2200" dirty="0">
                <a:latin typeface="Calibri" pitchFamily="34" charset="0"/>
              </a:rPr>
              <a:t>Metro Vanpool provides up to $600 monthly lease subsidy towards the lease of vehicle.</a:t>
            </a:r>
          </a:p>
          <a:p>
            <a:r>
              <a:rPr lang="en-US" sz="2200" dirty="0">
                <a:latin typeface="Calibri" pitchFamily="34" charset="0"/>
              </a:rPr>
              <a:t>Available to vanpools terminating their trip at a worksite in Los Angeles County</a:t>
            </a:r>
          </a:p>
          <a:p>
            <a:endParaRPr lang="en-US" dirty="0"/>
          </a:p>
        </p:txBody>
      </p:sp>
      <p:sp>
        <p:nvSpPr>
          <p:cNvPr id="20" name="Rectangle 19">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2480956"/>
            <a:ext cx="4453128" cy="3922776"/>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01A0278D-3A05-4367-9BC1-63BF0B0BA441}"/>
              </a:ext>
            </a:extLst>
          </p:cNvPr>
          <p:cNvGrpSpPr/>
          <p:nvPr/>
        </p:nvGrpSpPr>
        <p:grpSpPr>
          <a:xfrm>
            <a:off x="7361427" y="2960483"/>
            <a:ext cx="4353295" cy="2442770"/>
            <a:chOff x="7041502" y="2806575"/>
            <a:chExt cx="4591744" cy="2596678"/>
          </a:xfrm>
        </p:grpSpPr>
        <p:pic>
          <p:nvPicPr>
            <p:cNvPr id="15" name="Picture 2" descr="Monthly Vanpool Report example">
              <a:extLst>
                <a:ext uri="{FF2B5EF4-FFF2-40B4-BE49-F238E27FC236}">
                  <a16:creationId xmlns:a16="http://schemas.microsoft.com/office/drawing/2014/main" id="{4A26A51F-B3A8-4F35-A41B-CB83B0FB7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502" y="2806575"/>
              <a:ext cx="4591744" cy="259271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A9E809E-F0A7-4C41-88DD-11D72F0F933E}"/>
                </a:ext>
              </a:extLst>
            </p:cNvPr>
            <p:cNvSpPr txBox="1"/>
            <p:nvPr/>
          </p:nvSpPr>
          <p:spPr>
            <a:xfrm>
              <a:off x="9729587" y="4895422"/>
              <a:ext cx="1816613" cy="5078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legreya Sans" panose="00000500000000000000" pitchFamily="2" charset="0"/>
                  <a:ea typeface="Tahoma" panose="020B0604030504040204" pitchFamily="34" charset="0"/>
                  <a:cs typeface="Arial" panose="020B0604020202020204" pitchFamily="34" charset="0"/>
                </a:rPr>
                <a:t>VOLUNTEER PARTICIPANT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legreya Sans" panose="00000500000000000000" pitchFamily="2" charset="0"/>
                  <a:ea typeface="Tahoma" panose="020B0604030504040204" pitchFamily="34" charset="0"/>
                  <a:cs typeface="Arial" panose="020B0604020202020204" pitchFamily="34" charset="0"/>
                </a:rPr>
                <a:t>COMPLETES AND SUBMITS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legreya Sans" panose="00000500000000000000" pitchFamily="2" charset="0"/>
                  <a:ea typeface="Tahoma" panose="020B0604030504040204" pitchFamily="34" charset="0"/>
                  <a:cs typeface="Arial" panose="020B0604020202020204" pitchFamily="34" charset="0"/>
                </a:rPr>
                <a:t>THE MONTHLY REPORTS ONLINE</a:t>
              </a:r>
            </a:p>
          </p:txBody>
        </p:sp>
      </p:grpSp>
      <p:pic>
        <p:nvPicPr>
          <p:cNvPr id="13" name="Picture 12" descr="A picture containing text, clipart&#10;&#10;Description automatically generated">
            <a:extLst>
              <a:ext uri="{FF2B5EF4-FFF2-40B4-BE49-F238E27FC236}">
                <a16:creationId xmlns:a16="http://schemas.microsoft.com/office/drawing/2014/main" id="{1D99AF07-C8C1-44EE-9F8E-3E7D5A132C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783" y="5801041"/>
            <a:ext cx="1229908" cy="653608"/>
          </a:xfrm>
          <a:prstGeom prst="rect">
            <a:avLst/>
          </a:prstGeom>
        </p:spPr>
      </p:pic>
    </p:spTree>
    <p:extLst>
      <p:ext uri="{BB962C8B-B14F-4D97-AF65-F5344CB8AC3E}">
        <p14:creationId xmlns:p14="http://schemas.microsoft.com/office/powerpoint/2010/main" val="46858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AB8E55-CFB2-43ED-A110-3A5BE4BAD343}"/>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Regional Guaranteed Ride Home Program</a:t>
            </a:r>
          </a:p>
        </p:txBody>
      </p:sp>
      <p:pic>
        <p:nvPicPr>
          <p:cNvPr id="4" name="Picture 3">
            <a:extLst>
              <a:ext uri="{FF2B5EF4-FFF2-40B4-BE49-F238E27FC236}">
                <a16:creationId xmlns:a16="http://schemas.microsoft.com/office/drawing/2014/main" id="{FBDAB55E-7816-4281-8A8A-4D77D6257056}"/>
              </a:ext>
            </a:extLst>
          </p:cNvPr>
          <p:cNvPicPr>
            <a:picLocks noChangeAspect="1"/>
          </p:cNvPicPr>
          <p:nvPr/>
        </p:nvPicPr>
        <p:blipFill>
          <a:blip r:embed="rId2"/>
          <a:stretch>
            <a:fillRect/>
          </a:stretch>
        </p:blipFill>
        <p:spPr>
          <a:xfrm>
            <a:off x="2840394" y="2006899"/>
            <a:ext cx="6334501" cy="4644267"/>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3615F833-203F-4AC6-AB81-D5A344DEF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Tree>
    <p:extLst>
      <p:ext uri="{BB962C8B-B14F-4D97-AF65-F5344CB8AC3E}">
        <p14:creationId xmlns:p14="http://schemas.microsoft.com/office/powerpoint/2010/main" val="4256610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08F1A1E-35ED-4EF7-9E7A-F150EC8F2B73}"/>
              </a:ext>
            </a:extLst>
          </p:cNvPr>
          <p:cNvSpPr/>
          <p:nvPr/>
        </p:nvSpPr>
        <p:spPr>
          <a:xfrm>
            <a:off x="5210395" y="519181"/>
            <a:ext cx="1574358" cy="1574358"/>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5953243-F441-429B-ACF7-E77B3A42F2B9}"/>
              </a:ext>
            </a:extLst>
          </p:cNvPr>
          <p:cNvSpPr/>
          <p:nvPr/>
        </p:nvSpPr>
        <p:spPr>
          <a:xfrm>
            <a:off x="0" y="519182"/>
            <a:ext cx="6096000" cy="1574358"/>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B61B5552-A557-4D42-8E9B-6817821345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D691061-8453-4F67-9700-4CD98844F7C7}"/>
              </a:ext>
            </a:extLst>
          </p:cNvPr>
          <p:cNvSpPr txBox="1"/>
          <p:nvPr/>
        </p:nvSpPr>
        <p:spPr>
          <a:xfrm>
            <a:off x="720004" y="983195"/>
            <a:ext cx="6769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TDM Program Requirements</a:t>
            </a:r>
          </a:p>
        </p:txBody>
      </p:sp>
      <p:sp>
        <p:nvSpPr>
          <p:cNvPr id="3" name="Content Placeholder 2">
            <a:extLst>
              <a:ext uri="{FF2B5EF4-FFF2-40B4-BE49-F238E27FC236}">
                <a16:creationId xmlns:a16="http://schemas.microsoft.com/office/drawing/2014/main" id="{E7F30FD0-7D8B-C8D5-5482-F5A2A1698271}"/>
              </a:ext>
            </a:extLst>
          </p:cNvPr>
          <p:cNvSpPr txBox="1">
            <a:spLocks/>
          </p:cNvSpPr>
          <p:nvPr/>
        </p:nvSpPr>
        <p:spPr>
          <a:xfrm>
            <a:off x="968892" y="2506662"/>
            <a:ext cx="78867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chemeClr val="bg1"/>
                </a:solidFill>
              </a:rPr>
              <a:t>City Ordinance requires participation by all employers with 25+ employees</a:t>
            </a:r>
          </a:p>
          <a:p>
            <a:pPr marL="342900" indent="-342900" algn="l">
              <a:buFont typeface="Arial" panose="020B0604020202020204" pitchFamily="34" charset="0"/>
              <a:buChar char="•"/>
            </a:pPr>
            <a:r>
              <a:rPr lang="en-US" dirty="0">
                <a:solidFill>
                  <a:schemeClr val="bg1"/>
                </a:solidFill>
              </a:rPr>
              <a:t>Employers must reduce peak period automobile travel by 38% (AVR of 1.6)</a:t>
            </a:r>
          </a:p>
          <a:p>
            <a:pPr marL="342900" indent="-342900" algn="l">
              <a:buFont typeface="Arial" panose="020B0604020202020204" pitchFamily="34" charset="0"/>
              <a:buChar char="•"/>
            </a:pPr>
            <a:r>
              <a:rPr lang="en-US" dirty="0">
                <a:solidFill>
                  <a:schemeClr val="bg1"/>
                </a:solidFill>
              </a:rPr>
              <a:t>Burbank Transportation Management Organization</a:t>
            </a:r>
          </a:p>
          <a:p>
            <a:pPr marL="800100" lvl="1" indent="-342900" algn="l">
              <a:buFont typeface="Arial" panose="020B0604020202020204" pitchFamily="34" charset="0"/>
              <a:buChar char="•"/>
            </a:pPr>
            <a:r>
              <a:rPr lang="en-US" dirty="0">
                <a:solidFill>
                  <a:schemeClr val="bg1"/>
                </a:solidFill>
              </a:rPr>
              <a:t>Non-profit, assists employers to meet trip reduction goals</a:t>
            </a:r>
          </a:p>
          <a:p>
            <a:pPr marL="342900" indent="-342900" algn="l">
              <a:buFont typeface="Arial" panose="020B0604020202020204" pitchFamily="34" charset="0"/>
              <a:buChar char="•"/>
            </a:pPr>
            <a:r>
              <a:rPr lang="en-US" dirty="0">
                <a:solidFill>
                  <a:schemeClr val="bg1"/>
                </a:solidFill>
              </a:rPr>
              <a:t>Annual Commute Survey</a:t>
            </a:r>
          </a:p>
          <a:p>
            <a:pPr marL="342900" indent="-342900" algn="l">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3793450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5C69D3E-8146-4634-85C5-5B627E9D8756}"/>
              </a:ext>
            </a:extLst>
          </p:cNvPr>
          <p:cNvPicPr>
            <a:picLocks noChangeAspect="1"/>
          </p:cNvPicPr>
          <p:nvPr/>
        </p:nvPicPr>
        <p:blipFill rotWithShape="1">
          <a:blip r:embed="rId2">
            <a:extLst>
              <a:ext uri="{28A0092B-C50C-407E-A947-70E740481C1C}">
                <a14:useLocalDpi xmlns:a14="http://schemas.microsoft.com/office/drawing/2010/main" val="0"/>
              </a:ext>
            </a:extLst>
          </a:blip>
          <a:srcRect r="-1" b="10843"/>
          <a:stretch/>
        </p:blipFill>
        <p:spPr>
          <a:xfrm>
            <a:off x="-1" y="10"/>
            <a:ext cx="6096001" cy="6857990"/>
          </a:xfrm>
          <a:prstGeom prst="rect">
            <a:avLst/>
          </a:prstGeom>
        </p:spPr>
      </p:pic>
      <p:pic>
        <p:nvPicPr>
          <p:cNvPr id="5" name="Content Placeholder 4" descr="Graphical user interface, website&#10;&#10;Description automatically generated">
            <a:extLst>
              <a:ext uri="{FF2B5EF4-FFF2-40B4-BE49-F238E27FC236}">
                <a16:creationId xmlns:a16="http://schemas.microsoft.com/office/drawing/2014/main" id="{8F13A020-FA29-47E8-9E3B-A2AC3D510779}"/>
              </a:ext>
            </a:extLst>
          </p:cNvPr>
          <p:cNvPicPr>
            <a:picLocks noChangeAspect="1"/>
          </p:cNvPicPr>
          <p:nvPr/>
        </p:nvPicPr>
        <p:blipFill rotWithShape="1">
          <a:blip r:embed="rId3">
            <a:extLst>
              <a:ext uri="{28A0092B-C50C-407E-A947-70E740481C1C}">
                <a14:useLocalDpi xmlns:a14="http://schemas.microsoft.com/office/drawing/2010/main" val="0"/>
              </a:ext>
            </a:extLst>
          </a:blip>
          <a:srcRect t="1498" r="-2" b="3977"/>
          <a:stretch/>
        </p:blipFill>
        <p:spPr>
          <a:xfrm>
            <a:off x="6094476" y="10"/>
            <a:ext cx="6094477" cy="6857990"/>
          </a:xfrm>
          <a:prstGeom prst="rect">
            <a:avLst/>
          </a:prstGeom>
        </p:spPr>
      </p:pic>
      <p:sp>
        <p:nvSpPr>
          <p:cNvPr id="94" name="Rectangle 93">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21BC16-30C0-4A31-B535-5A76911318FE}"/>
              </a:ext>
            </a:extLst>
          </p:cNvPr>
          <p:cNvSpPr>
            <a:spLocks noGrp="1"/>
          </p:cNvSpPr>
          <p:nvPr>
            <p:ph type="title"/>
          </p:nvPr>
        </p:nvSpPr>
        <p:spPr>
          <a:xfrm>
            <a:off x="404553" y="3091928"/>
            <a:ext cx="9079991" cy="2387600"/>
          </a:xfrm>
        </p:spPr>
        <p:txBody>
          <a:bodyPr vert="horz" lIns="91440" tIns="45720" rIns="91440" bIns="45720" rtlCol="0" anchor="b">
            <a:normAutofit/>
          </a:bodyPr>
          <a:lstStyle/>
          <a:p>
            <a:r>
              <a:rPr lang="en-US" sz="7200" b="1" kern="1200">
                <a:solidFill>
                  <a:schemeClr val="bg1"/>
                </a:solidFill>
                <a:latin typeface="+mj-lt"/>
                <a:ea typeface="+mj-ea"/>
                <a:cs typeface="+mj-cs"/>
              </a:rPr>
              <a:t>On the Go Newsletter</a:t>
            </a:r>
          </a:p>
        </p:txBody>
      </p:sp>
      <p:sp>
        <p:nvSpPr>
          <p:cNvPr id="96" name="Rectangle: Rounded Corners 9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TextBox 2">
            <a:extLst>
              <a:ext uri="{FF2B5EF4-FFF2-40B4-BE49-F238E27FC236}">
                <a16:creationId xmlns:a16="http://schemas.microsoft.com/office/drawing/2014/main" id="{7B288E85-C587-4D15-A0E6-1EB4544D4B6F}"/>
              </a:ext>
            </a:extLst>
          </p:cNvPr>
          <p:cNvSpPr txBox="1"/>
          <p:nvPr/>
        </p:nvSpPr>
        <p:spPr>
          <a:xfrm>
            <a:off x="263205" y="5656329"/>
            <a:ext cx="63472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ETC Newsletter and Commuter Newsletter</a:t>
            </a:r>
          </a:p>
        </p:txBody>
      </p:sp>
    </p:spTree>
    <p:extLst>
      <p:ext uri="{BB962C8B-B14F-4D97-AF65-F5344CB8AC3E}">
        <p14:creationId xmlns:p14="http://schemas.microsoft.com/office/powerpoint/2010/main" val="1987841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AB8E55-CFB2-43ED-A110-3A5BE4BAD343}"/>
              </a:ext>
            </a:extLst>
          </p:cNvPr>
          <p:cNvSpPr>
            <a:spLocks noGrp="1"/>
          </p:cNvSpPr>
          <p:nvPr>
            <p:ph type="title"/>
          </p:nvPr>
        </p:nvSpPr>
        <p:spPr>
          <a:xfrm>
            <a:off x="958506" y="800392"/>
            <a:ext cx="10264697" cy="1212102"/>
          </a:xfrm>
        </p:spPr>
        <p:txBody>
          <a:bodyPr>
            <a:normAutofit/>
          </a:bodyPr>
          <a:lstStyle/>
          <a:p>
            <a:pPr algn="ctr"/>
            <a:r>
              <a:rPr lang="en-US" sz="4000" dirty="0">
                <a:solidFill>
                  <a:srgbClr val="FFFFFF"/>
                </a:solidFill>
              </a:rPr>
              <a:t>QUESTIONS? </a:t>
            </a:r>
          </a:p>
        </p:txBody>
      </p:sp>
      <p:pic>
        <p:nvPicPr>
          <p:cNvPr id="10" name="Picture 9" descr="A picture containing text, clipart&#10;&#10;Description automatically generated">
            <a:extLst>
              <a:ext uri="{FF2B5EF4-FFF2-40B4-BE49-F238E27FC236}">
                <a16:creationId xmlns:a16="http://schemas.microsoft.com/office/drawing/2014/main" id="{3615F833-203F-4AC6-AB81-D5A344DEF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
        <p:nvSpPr>
          <p:cNvPr id="6" name="TextBox 5">
            <a:extLst>
              <a:ext uri="{FF2B5EF4-FFF2-40B4-BE49-F238E27FC236}">
                <a16:creationId xmlns:a16="http://schemas.microsoft.com/office/drawing/2014/main" id="{ED83837B-6FC1-69AF-9E25-F4C34851037D}"/>
              </a:ext>
            </a:extLst>
          </p:cNvPr>
          <p:cNvSpPr txBox="1"/>
          <p:nvPr/>
        </p:nvSpPr>
        <p:spPr>
          <a:xfrm>
            <a:off x="3832068" y="2828145"/>
            <a:ext cx="6204561" cy="2800767"/>
          </a:xfrm>
          <a:prstGeom prst="rect">
            <a:avLst/>
          </a:prstGeom>
          <a:noFill/>
        </p:spPr>
        <p:txBody>
          <a:bodyPr wrap="square">
            <a:sp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600" normalizeH="0" baseline="0" noProof="0" dirty="0">
              <a:ln>
                <a:noFill/>
              </a:ln>
              <a:solidFill>
                <a:srgbClr val="63705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itchFamily="34" charset="0"/>
                <a:ea typeface="+mn-ea"/>
                <a:cs typeface="+mn-cs"/>
              </a:rPr>
              <a:t>Tiffany Fischer</a:t>
            </a:r>
          </a:p>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600" normalizeH="0" baseline="0" noProof="0" dirty="0">
                <a:ln>
                  <a:noFill/>
                </a:ln>
                <a:solidFill>
                  <a:srgbClr val="637052"/>
                </a:solidFill>
                <a:effectLst/>
                <a:uLnTx/>
                <a:uFillTx/>
                <a:latin typeface="Calibri" panose="020F0502020204030204" pitchFamily="34" charset="0"/>
                <a:ea typeface="Calibri" panose="020F0502020204030204" pitchFamily="34" charset="0"/>
                <a:cs typeface="Calibri" panose="020F0502020204030204" pitchFamily="34" charset="0"/>
                <a:hlinkClick r:id="rId3"/>
              </a:rPr>
              <a:t>fischert@metro.net</a:t>
            </a:r>
            <a:endParaRPr kumimoji="0" lang="en-US" sz="2200" b="0" i="0" u="none" strike="noStrike" kern="1200" cap="none" spc="600" normalizeH="0" baseline="0" noProof="0" dirty="0">
              <a:ln>
                <a:noFill/>
              </a:ln>
              <a:solidFill>
                <a:srgbClr val="63705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itchFamily="34" charset="0"/>
                <a:ea typeface="+mn-ea"/>
                <a:cs typeface="+mn-cs"/>
              </a:rPr>
              <a:t>(213) 922-4233</a:t>
            </a:r>
          </a:p>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600" normalizeH="0" baseline="0" noProof="0" dirty="0">
              <a:ln>
                <a:noFill/>
              </a:ln>
              <a:solidFill>
                <a:srgbClr val="63705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itchFamily="34" charset="0"/>
                <a:ea typeface="+mn-ea"/>
                <a:cs typeface="+mn-cs"/>
              </a:rPr>
              <a:t>Commuter Options</a:t>
            </a:r>
          </a:p>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600" normalizeH="0" baseline="0" noProof="0" dirty="0">
                <a:ln>
                  <a:noFill/>
                </a:ln>
                <a:solidFill>
                  <a:srgbClr val="637052"/>
                </a:solidFill>
                <a:effectLst/>
                <a:uLnTx/>
                <a:uFillTx/>
                <a:latin typeface="Calibri" panose="020F0502020204030204" pitchFamily="34" charset="0"/>
                <a:ea typeface="Calibri" panose="020F0502020204030204" pitchFamily="34" charset="0"/>
                <a:cs typeface="Calibri" panose="020F0502020204030204" pitchFamily="34" charset="0"/>
                <a:hlinkClick r:id="rId4"/>
              </a:rPr>
              <a:t>commuteroptions@metro.net</a:t>
            </a:r>
            <a:r>
              <a:rPr kumimoji="0" lang="en-US" sz="2200" b="0" i="0" u="none" strike="noStrike" kern="1200" cap="none" spc="600" normalizeH="0" baseline="0" noProof="0" dirty="0">
                <a:ln>
                  <a:noFill/>
                </a:ln>
                <a:solidFill>
                  <a:srgbClr val="637052"/>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itchFamily="34" charset="0"/>
                <a:ea typeface="+mn-ea"/>
                <a:cs typeface="+mn-cs"/>
              </a:rPr>
              <a:t>(213) 922-2811</a:t>
            </a:r>
          </a:p>
        </p:txBody>
      </p:sp>
    </p:spTree>
    <p:extLst>
      <p:ext uri="{BB962C8B-B14F-4D97-AF65-F5344CB8AC3E}">
        <p14:creationId xmlns:p14="http://schemas.microsoft.com/office/powerpoint/2010/main" val="602283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a:extLst>
            <a:ext uri="{FF2B5EF4-FFF2-40B4-BE49-F238E27FC236}">
              <a16:creationId xmlns:a16="http://schemas.microsoft.com/office/drawing/2014/main" id="{71F5921D-B389-2F9D-5893-9ADD5ECEA3C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16D479-FA1D-8F24-3A42-FC4E373A4F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A54236E0-C750-B747-9C6B-653284460064}"/>
              </a:ext>
            </a:extLst>
          </p:cNvPr>
          <p:cNvGrpSpPr/>
          <p:nvPr/>
        </p:nvGrpSpPr>
        <p:grpSpPr>
          <a:xfrm>
            <a:off x="10782794" y="5788248"/>
            <a:ext cx="900626" cy="1083368"/>
            <a:chOff x="10782794" y="5788248"/>
            <a:chExt cx="900626" cy="1083368"/>
          </a:xfrm>
        </p:grpSpPr>
        <p:sp>
          <p:nvSpPr>
            <p:cNvPr id="6" name="Oval 5">
              <a:extLst>
                <a:ext uri="{FF2B5EF4-FFF2-40B4-BE49-F238E27FC236}">
                  <a16:creationId xmlns:a16="http://schemas.microsoft.com/office/drawing/2014/main" id="{F3FFFB5E-800E-AAE1-9987-4FA738C6B385}"/>
                </a:ext>
              </a:extLst>
            </p:cNvPr>
            <p:cNvSpPr/>
            <p:nvPr/>
          </p:nvSpPr>
          <p:spPr>
            <a:xfrm rot="16200000">
              <a:off x="10782794" y="6377535"/>
              <a:ext cx="286926" cy="286926"/>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4E8F7E3-023D-6633-8B94-78D61C3F33D8}"/>
                </a:ext>
              </a:extLst>
            </p:cNvPr>
            <p:cNvSpPr/>
            <p:nvPr/>
          </p:nvSpPr>
          <p:spPr>
            <a:xfrm rot="16200000">
              <a:off x="10755391" y="6548400"/>
              <a:ext cx="341731" cy="286926"/>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26BE1BF8-3EED-A1B0-5C73-4F3687219FBF}"/>
                </a:ext>
              </a:extLst>
            </p:cNvPr>
            <p:cNvSpPr/>
            <p:nvPr/>
          </p:nvSpPr>
          <p:spPr>
            <a:xfrm rot="16200000">
              <a:off x="11089644" y="5788248"/>
              <a:ext cx="286926" cy="286926"/>
            </a:xfrm>
            <a:prstGeom prst="ellipse">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2EC6A51-CFAD-BC1B-395D-C64AAF5D68C8}"/>
                </a:ext>
              </a:extLst>
            </p:cNvPr>
            <p:cNvSpPr/>
            <p:nvPr/>
          </p:nvSpPr>
          <p:spPr>
            <a:xfrm rot="16200000">
              <a:off x="10767598" y="6253757"/>
              <a:ext cx="931018" cy="286926"/>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1A1D9B45-1C9F-E047-485F-6642811AD8C1}"/>
                </a:ext>
              </a:extLst>
            </p:cNvPr>
            <p:cNvGrpSpPr/>
            <p:nvPr/>
          </p:nvGrpSpPr>
          <p:grpSpPr>
            <a:xfrm>
              <a:off x="11396494" y="6149757"/>
              <a:ext cx="286926" cy="641235"/>
              <a:chOff x="11300124" y="6194092"/>
              <a:chExt cx="286926" cy="641235"/>
            </a:xfrm>
          </p:grpSpPr>
          <p:sp>
            <p:nvSpPr>
              <p:cNvPr id="8" name="Oval 7">
                <a:extLst>
                  <a:ext uri="{FF2B5EF4-FFF2-40B4-BE49-F238E27FC236}">
                    <a16:creationId xmlns:a16="http://schemas.microsoft.com/office/drawing/2014/main" id="{8100B8AE-E3CF-76DF-510C-C756C80EC306}"/>
                  </a:ext>
                </a:extLst>
              </p:cNvPr>
              <p:cNvSpPr/>
              <p:nvPr/>
            </p:nvSpPr>
            <p:spPr>
              <a:xfrm rot="16200000">
                <a:off x="11300124" y="6194092"/>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02FB1DE-4E51-0262-BE50-8B68BD9B946A}"/>
                  </a:ext>
                </a:extLst>
              </p:cNvPr>
              <p:cNvSpPr/>
              <p:nvPr/>
            </p:nvSpPr>
            <p:spPr>
              <a:xfrm rot="16200000">
                <a:off x="11270148" y="6381997"/>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E45473BB-F836-A66A-06B0-AC763DA8FC0B}"/>
                  </a:ext>
                </a:extLst>
              </p:cNvPr>
              <p:cNvSpPr/>
              <p:nvPr/>
            </p:nvSpPr>
            <p:spPr>
              <a:xfrm rot="16200000">
                <a:off x="11300124" y="6548401"/>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6891F1E6-7ECD-51D4-9470-E9247A7C8EBB}"/>
                </a:ext>
              </a:extLst>
            </p:cNvPr>
            <p:cNvSpPr/>
            <p:nvPr/>
          </p:nvSpPr>
          <p:spPr>
            <a:xfrm rot="16200000">
              <a:off x="11366517" y="6554715"/>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id="{44B28757-EC62-2630-B55A-F8F5B0180D04}"/>
              </a:ext>
            </a:extLst>
          </p:cNvPr>
          <p:cNvSpPr txBox="1"/>
          <p:nvPr/>
        </p:nvSpPr>
        <p:spPr>
          <a:xfrm>
            <a:off x="634608" y="112570"/>
            <a:ext cx="114337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a:ea typeface="+mn-ea"/>
                <a:cs typeface="+mn-cs"/>
              </a:rPr>
              <a:t>Option </a:t>
            </a:r>
            <a:r>
              <a:rPr lang="en-US" sz="3600" b="1" dirty="0">
                <a:solidFill>
                  <a:prstClr val="white"/>
                </a:solidFill>
                <a:latin typeface="Circular Std Book" panose="020B0604020101020102"/>
              </a:rPr>
              <a:t>1</a:t>
            </a:r>
            <a:r>
              <a:rPr kumimoji="0" lang="en-US" sz="3600" b="1" i="0" u="none" strike="noStrike" kern="1200" cap="none" spc="0" normalizeH="0" baseline="0" noProof="0" dirty="0">
                <a:ln>
                  <a:noFill/>
                </a:ln>
                <a:solidFill>
                  <a:prstClr val="white"/>
                </a:solidFill>
                <a:effectLst/>
                <a:uLnTx/>
                <a:uFillTx/>
                <a:latin typeface="Circular Std Book" panose="020B0604020101020102"/>
                <a:ea typeface="+mn-ea"/>
                <a:cs typeface="+mn-cs"/>
              </a:rPr>
              <a:t>: TMO Trip Reduction Report (From LA Metro Tool) </a:t>
            </a:r>
            <a:endParaRPr kumimoji="0" lang="en-GB" sz="3600" b="1" i="0" u="none" strike="noStrike" kern="1200" cap="none" spc="0" normalizeH="0" baseline="0" noProof="0" dirty="0">
              <a:ln>
                <a:noFill/>
              </a:ln>
              <a:solidFill>
                <a:prstClr val="white"/>
              </a:solidFill>
              <a:effectLst/>
              <a:uLnTx/>
              <a:uFillTx/>
              <a:latin typeface="Circular Std Book" panose="020B0604020101020102"/>
              <a:ea typeface="+mn-ea"/>
              <a:cs typeface="+mn-cs"/>
            </a:endParaRPr>
          </a:p>
        </p:txBody>
      </p:sp>
      <p:cxnSp>
        <p:nvCxnSpPr>
          <p:cNvPr id="16" name="Straight Connector 15">
            <a:extLst>
              <a:ext uri="{FF2B5EF4-FFF2-40B4-BE49-F238E27FC236}">
                <a16:creationId xmlns:a16="http://schemas.microsoft.com/office/drawing/2014/main" id="{FA05D98D-F776-C102-4FFB-0BAA856971C8}"/>
              </a:ext>
            </a:extLst>
          </p:cNvPr>
          <p:cNvCxnSpPr>
            <a:cxnSpLocks/>
          </p:cNvCxnSpPr>
          <p:nvPr/>
        </p:nvCxnSpPr>
        <p:spPr>
          <a:xfrm>
            <a:off x="711329" y="81394"/>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F3430EA-0B14-2F4D-18AE-65E565CF8176}"/>
              </a:ext>
            </a:extLst>
          </p:cNvPr>
          <p:cNvCxnSpPr>
            <a:cxnSpLocks/>
          </p:cNvCxnSpPr>
          <p:nvPr/>
        </p:nvCxnSpPr>
        <p:spPr>
          <a:xfrm>
            <a:off x="715541" y="812757"/>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66458D6-2F7D-0E8B-BA10-ECAAC25CE487}"/>
              </a:ext>
            </a:extLst>
          </p:cNvPr>
          <p:cNvPicPr>
            <a:picLocks noChangeAspect="1"/>
          </p:cNvPicPr>
          <p:nvPr/>
        </p:nvPicPr>
        <p:blipFill>
          <a:blip r:embed="rId3"/>
          <a:stretch>
            <a:fillRect/>
          </a:stretch>
        </p:blipFill>
        <p:spPr>
          <a:xfrm>
            <a:off x="5702536" y="1302606"/>
            <a:ext cx="3954230" cy="4539599"/>
          </a:xfrm>
          <a:prstGeom prst="rect">
            <a:avLst/>
          </a:prstGeom>
        </p:spPr>
      </p:pic>
      <p:pic>
        <p:nvPicPr>
          <p:cNvPr id="23" name="Picture 22">
            <a:extLst>
              <a:ext uri="{FF2B5EF4-FFF2-40B4-BE49-F238E27FC236}">
                <a16:creationId xmlns:a16="http://schemas.microsoft.com/office/drawing/2014/main" id="{71846808-E47F-8ABD-31AD-1FB6A238C445}"/>
              </a:ext>
            </a:extLst>
          </p:cNvPr>
          <p:cNvPicPr>
            <a:picLocks noChangeAspect="1"/>
          </p:cNvPicPr>
          <p:nvPr/>
        </p:nvPicPr>
        <p:blipFill>
          <a:blip r:embed="rId4"/>
          <a:stretch>
            <a:fillRect/>
          </a:stretch>
        </p:blipFill>
        <p:spPr>
          <a:xfrm>
            <a:off x="634608" y="1194005"/>
            <a:ext cx="4011680" cy="4648200"/>
          </a:xfrm>
          <a:prstGeom prst="rect">
            <a:avLst/>
          </a:prstGeom>
        </p:spPr>
      </p:pic>
      <p:sp>
        <p:nvSpPr>
          <p:cNvPr id="26" name="Arrow: Right 25">
            <a:extLst>
              <a:ext uri="{FF2B5EF4-FFF2-40B4-BE49-F238E27FC236}">
                <a16:creationId xmlns:a16="http://schemas.microsoft.com/office/drawing/2014/main" id="{ADC162D9-7A4D-E613-70EA-2C1DC57B192C}"/>
              </a:ext>
            </a:extLst>
          </p:cNvPr>
          <p:cNvSpPr/>
          <p:nvPr/>
        </p:nvSpPr>
        <p:spPr>
          <a:xfrm>
            <a:off x="4829175" y="2676525"/>
            <a:ext cx="752475" cy="7524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176213F-C77D-BC31-BBD1-E923686F3DE5}"/>
              </a:ext>
            </a:extLst>
          </p:cNvPr>
          <p:cNvSpPr/>
          <p:nvPr/>
        </p:nvSpPr>
        <p:spPr>
          <a:xfrm>
            <a:off x="8350283" y="3167649"/>
            <a:ext cx="3046209" cy="1876763"/>
          </a:xfrm>
          <a:prstGeom prst="rect">
            <a:avLst/>
          </a:prstGeom>
          <a:solidFill>
            <a:srgbClr val="E84B62"/>
          </a:solidFill>
          <a:ln w="38100">
            <a:solidFill>
              <a:schemeClr val="bg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defTabSz="914400" rtl="0" eaLnBrk="1" fontAlgn="auto" latinLnBrk="0" hangingPunct="1">
              <a:lnSpc>
                <a:spcPct val="100000"/>
              </a:lnSpc>
              <a:spcBef>
                <a:spcPts val="0"/>
              </a:spcBef>
              <a:spcAft>
                <a:spcPts val="0"/>
              </a:spcAft>
              <a:buClrTx/>
              <a:buSzTx/>
              <a:buAutoNum type="arabicParenR"/>
              <a:tabLst/>
              <a:defRPr/>
            </a:pPr>
            <a:r>
              <a:rPr lang="en-US" sz="1400" dirty="0">
                <a:solidFill>
                  <a:prstClr val="white"/>
                </a:solidFill>
                <a:latin typeface="Calibri" panose="020F0502020204030204"/>
              </a:rPr>
              <a:t>Copy the </a:t>
            </a:r>
            <a:r>
              <a:rPr lang="en-US" sz="1400" dirty="0">
                <a:solidFill>
                  <a:prstClr val="white"/>
                </a:solidFill>
                <a:highlight>
                  <a:srgbClr val="6EBA6F"/>
                </a:highlight>
                <a:latin typeface="Calibri" panose="020F0502020204030204"/>
              </a:rPr>
              <a:t>numbers highlighted in green</a:t>
            </a:r>
            <a:r>
              <a:rPr lang="en-US" sz="1400" dirty="0">
                <a:solidFill>
                  <a:prstClr val="white"/>
                </a:solidFill>
                <a:latin typeface="Calibri" panose="020F0502020204030204"/>
              </a:rPr>
              <a:t> to the </a:t>
            </a:r>
            <a:r>
              <a:rPr lang="en-US" sz="1400" dirty="0">
                <a:solidFill>
                  <a:prstClr val="white"/>
                </a:solidFill>
                <a:highlight>
                  <a:srgbClr val="6EBA6F"/>
                </a:highlight>
                <a:latin typeface="Calibri" panose="020F0502020204030204"/>
              </a:rPr>
              <a:t>Form B cells in green</a:t>
            </a:r>
            <a:r>
              <a:rPr lang="en-US" sz="1400" dirty="0">
                <a:solidFill>
                  <a:prstClr val="white"/>
                </a:solidFill>
                <a:latin typeface="Calibri" panose="020F0502020204030204"/>
              </a:rPr>
              <a:t>.</a:t>
            </a:r>
          </a:p>
          <a:p>
            <a:pPr marL="342900" marR="0" lvl="0" indent="-342900" defTabSz="914400" rtl="0" eaLnBrk="1" fontAlgn="auto" latinLnBrk="0" hangingPunct="1">
              <a:lnSpc>
                <a:spcPct val="100000"/>
              </a:lnSpc>
              <a:spcBef>
                <a:spcPts val="0"/>
              </a:spcBef>
              <a:spcAft>
                <a:spcPts val="0"/>
              </a:spcAft>
              <a:buClrTx/>
              <a:buSzTx/>
              <a:buAutoNum type="arabicParenR"/>
              <a:tabLst/>
              <a:defRPr/>
            </a:pPr>
            <a:r>
              <a:rPr lang="en-US" sz="1400" dirty="0">
                <a:solidFill>
                  <a:prstClr val="white"/>
                </a:solidFill>
                <a:latin typeface="Calibri" panose="020F0502020204030204"/>
              </a:rPr>
              <a:t>Also f</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ill ONLY the </a:t>
            </a:r>
            <a:r>
              <a:rPr kumimoji="0" lang="en-US" sz="1400" b="0" i="0" u="none" strike="noStrike" kern="1200" cap="none" spc="0" normalizeH="0" baseline="0" noProof="0" dirty="0">
                <a:ln>
                  <a:noFill/>
                </a:ln>
                <a:solidFill>
                  <a:schemeClr val="tx1"/>
                </a:solidFill>
                <a:effectLst/>
                <a:highlight>
                  <a:srgbClr val="FFFF00"/>
                </a:highlight>
                <a:uLnTx/>
                <a:uFillTx/>
                <a:latin typeface="Calibri" panose="020F0502020204030204"/>
                <a:ea typeface="+mn-ea"/>
                <a:cs typeface="+mn-cs"/>
              </a:rPr>
              <a:t>yellow highlighted sections </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manually. </a:t>
            </a:r>
          </a:p>
          <a:p>
            <a:pPr marL="342900" marR="0" lvl="0" indent="-342900" defTabSz="914400" rtl="0" eaLnBrk="1" fontAlgn="auto" latinLnBrk="0" hangingPunct="1">
              <a:lnSpc>
                <a:spcPct val="100000"/>
              </a:lnSpc>
              <a:spcBef>
                <a:spcPts val="0"/>
              </a:spcBef>
              <a:spcAft>
                <a:spcPts val="0"/>
              </a:spcAft>
              <a:buClrTx/>
              <a:buSzTx/>
              <a:buAutoNum type="arabicParen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After filling out the highlighted sections, the AVR will automatically calculate</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860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a:extLst>
            <a:ext uri="{FF2B5EF4-FFF2-40B4-BE49-F238E27FC236}">
              <a16:creationId xmlns:a16="http://schemas.microsoft.com/office/drawing/2014/main" id="{84AD8A78-ABF1-DCEA-E71B-16F6079BAC7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BDDE4D-FF18-F059-298D-468F95388F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057A1121-28E7-70CE-67CD-85EE419A47D3}"/>
              </a:ext>
            </a:extLst>
          </p:cNvPr>
          <p:cNvGrpSpPr/>
          <p:nvPr/>
        </p:nvGrpSpPr>
        <p:grpSpPr>
          <a:xfrm>
            <a:off x="10782794" y="5788248"/>
            <a:ext cx="900626" cy="1083368"/>
            <a:chOff x="10782794" y="5788248"/>
            <a:chExt cx="900626" cy="1083368"/>
          </a:xfrm>
        </p:grpSpPr>
        <p:sp>
          <p:nvSpPr>
            <p:cNvPr id="6" name="Oval 5">
              <a:extLst>
                <a:ext uri="{FF2B5EF4-FFF2-40B4-BE49-F238E27FC236}">
                  <a16:creationId xmlns:a16="http://schemas.microsoft.com/office/drawing/2014/main" id="{10E5B908-50EC-714C-8116-26D84B28CA7B}"/>
                </a:ext>
              </a:extLst>
            </p:cNvPr>
            <p:cNvSpPr/>
            <p:nvPr/>
          </p:nvSpPr>
          <p:spPr>
            <a:xfrm rot="16200000">
              <a:off x="10782794" y="6377535"/>
              <a:ext cx="286926" cy="286926"/>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7ECA258-6389-A313-279A-FAB21EBB8183}"/>
                </a:ext>
              </a:extLst>
            </p:cNvPr>
            <p:cNvSpPr/>
            <p:nvPr/>
          </p:nvSpPr>
          <p:spPr>
            <a:xfrm rot="16200000">
              <a:off x="10755391" y="6548400"/>
              <a:ext cx="341731" cy="286926"/>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7233A9FF-665B-F915-1244-BCF6AABF14C6}"/>
                </a:ext>
              </a:extLst>
            </p:cNvPr>
            <p:cNvSpPr/>
            <p:nvPr/>
          </p:nvSpPr>
          <p:spPr>
            <a:xfrm rot="16200000">
              <a:off x="11089644" y="5788248"/>
              <a:ext cx="286926" cy="286926"/>
            </a:xfrm>
            <a:prstGeom prst="ellipse">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B91F628-CAFD-E270-5EE6-59216179DDFA}"/>
                </a:ext>
              </a:extLst>
            </p:cNvPr>
            <p:cNvSpPr/>
            <p:nvPr/>
          </p:nvSpPr>
          <p:spPr>
            <a:xfrm rot="16200000">
              <a:off x="10767598" y="6253757"/>
              <a:ext cx="931018" cy="286926"/>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0DB9506F-D4B1-C739-B4EA-B5C995D50285}"/>
                </a:ext>
              </a:extLst>
            </p:cNvPr>
            <p:cNvGrpSpPr/>
            <p:nvPr/>
          </p:nvGrpSpPr>
          <p:grpSpPr>
            <a:xfrm>
              <a:off x="11396494" y="6149757"/>
              <a:ext cx="286926" cy="641235"/>
              <a:chOff x="11300124" y="6194092"/>
              <a:chExt cx="286926" cy="641235"/>
            </a:xfrm>
          </p:grpSpPr>
          <p:sp>
            <p:nvSpPr>
              <p:cNvPr id="8" name="Oval 7">
                <a:extLst>
                  <a:ext uri="{FF2B5EF4-FFF2-40B4-BE49-F238E27FC236}">
                    <a16:creationId xmlns:a16="http://schemas.microsoft.com/office/drawing/2014/main" id="{97E46108-BDF8-BDCB-45F7-0A28FBA22916}"/>
                  </a:ext>
                </a:extLst>
              </p:cNvPr>
              <p:cNvSpPr/>
              <p:nvPr/>
            </p:nvSpPr>
            <p:spPr>
              <a:xfrm rot="16200000">
                <a:off x="11300124" y="6194092"/>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A814CF5-95E9-6BA2-E16B-6345C0CBCEE0}"/>
                  </a:ext>
                </a:extLst>
              </p:cNvPr>
              <p:cNvSpPr/>
              <p:nvPr/>
            </p:nvSpPr>
            <p:spPr>
              <a:xfrm rot="16200000">
                <a:off x="11270148" y="6381997"/>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EEFBD0E1-D1FA-B2A3-29B6-ABEDEDDFC2C2}"/>
                  </a:ext>
                </a:extLst>
              </p:cNvPr>
              <p:cNvSpPr/>
              <p:nvPr/>
            </p:nvSpPr>
            <p:spPr>
              <a:xfrm rot="16200000">
                <a:off x="11300124" y="6548401"/>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B1C17B35-A863-FC28-0670-145533D4621F}"/>
                </a:ext>
              </a:extLst>
            </p:cNvPr>
            <p:cNvSpPr/>
            <p:nvPr/>
          </p:nvSpPr>
          <p:spPr>
            <a:xfrm rot="16200000">
              <a:off x="11366517" y="6554715"/>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A904CD18-F935-04D6-26A9-FD655BB63E93}"/>
              </a:ext>
            </a:extLst>
          </p:cNvPr>
          <p:cNvPicPr>
            <a:picLocks noChangeAspect="1"/>
          </p:cNvPicPr>
          <p:nvPr/>
        </p:nvPicPr>
        <p:blipFill>
          <a:blip r:embed="rId3"/>
          <a:stretch>
            <a:fillRect/>
          </a:stretch>
        </p:blipFill>
        <p:spPr>
          <a:xfrm>
            <a:off x="4518902" y="1648898"/>
            <a:ext cx="3154194" cy="4556058"/>
          </a:xfrm>
          <a:prstGeom prst="rect">
            <a:avLst/>
          </a:prstGeom>
        </p:spPr>
      </p:pic>
      <p:sp>
        <p:nvSpPr>
          <p:cNvPr id="14" name="TextBox 13">
            <a:extLst>
              <a:ext uri="{FF2B5EF4-FFF2-40B4-BE49-F238E27FC236}">
                <a16:creationId xmlns:a16="http://schemas.microsoft.com/office/drawing/2014/main" id="{974A0C06-0A68-E588-1A6D-83F90BF6A9F3}"/>
              </a:ext>
            </a:extLst>
          </p:cNvPr>
          <p:cNvSpPr txBox="1"/>
          <p:nvPr/>
        </p:nvSpPr>
        <p:spPr>
          <a:xfrm>
            <a:off x="672485" y="711065"/>
            <a:ext cx="114337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a:ea typeface="+mn-ea"/>
                <a:cs typeface="+mn-cs"/>
              </a:rPr>
              <a:t>Option 2: TMO Trip Reduction Report (Manuel) </a:t>
            </a:r>
            <a:endParaRPr kumimoji="0" lang="en-GB" sz="3600" b="1" i="0" u="none" strike="noStrike" kern="1200" cap="none" spc="0" normalizeH="0" baseline="0" noProof="0" dirty="0">
              <a:ln>
                <a:noFill/>
              </a:ln>
              <a:solidFill>
                <a:prstClr val="white"/>
              </a:solidFill>
              <a:effectLst/>
              <a:uLnTx/>
              <a:uFillTx/>
              <a:latin typeface="Circular Std Book" panose="020B0604020101020102"/>
              <a:ea typeface="+mn-ea"/>
              <a:cs typeface="+mn-cs"/>
            </a:endParaRPr>
          </a:p>
        </p:txBody>
      </p:sp>
      <p:cxnSp>
        <p:nvCxnSpPr>
          <p:cNvPr id="16" name="Straight Connector 15">
            <a:extLst>
              <a:ext uri="{FF2B5EF4-FFF2-40B4-BE49-F238E27FC236}">
                <a16:creationId xmlns:a16="http://schemas.microsoft.com/office/drawing/2014/main" id="{742F7FF6-B79F-8302-C401-4B3346A61945}"/>
              </a:ext>
            </a:extLst>
          </p:cNvPr>
          <p:cNvCxnSpPr>
            <a:cxnSpLocks/>
          </p:cNvCxnSpPr>
          <p:nvPr/>
        </p:nvCxnSpPr>
        <p:spPr>
          <a:xfrm>
            <a:off x="753418" y="653044"/>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F25E734-CEEB-B573-DDFB-ADDED77F16B7}"/>
              </a:ext>
            </a:extLst>
          </p:cNvPr>
          <p:cNvCxnSpPr>
            <a:cxnSpLocks/>
          </p:cNvCxnSpPr>
          <p:nvPr/>
        </p:nvCxnSpPr>
        <p:spPr>
          <a:xfrm>
            <a:off x="753418" y="1411252"/>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662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a:extLst>
            <a:ext uri="{FF2B5EF4-FFF2-40B4-BE49-F238E27FC236}">
              <a16:creationId xmlns:a16="http://schemas.microsoft.com/office/drawing/2014/main" id="{1FC9C739-32CB-95A7-18BD-46A4AFF938F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FB6AE9-FE65-8750-C20F-426C8BE153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CC9301B2-40CC-220F-1422-D107689CF143}"/>
              </a:ext>
            </a:extLst>
          </p:cNvPr>
          <p:cNvGrpSpPr/>
          <p:nvPr/>
        </p:nvGrpSpPr>
        <p:grpSpPr>
          <a:xfrm>
            <a:off x="10782794" y="5788248"/>
            <a:ext cx="900626" cy="1083368"/>
            <a:chOff x="10782794" y="5788248"/>
            <a:chExt cx="900626" cy="1083368"/>
          </a:xfrm>
        </p:grpSpPr>
        <p:sp>
          <p:nvSpPr>
            <p:cNvPr id="6" name="Oval 5">
              <a:extLst>
                <a:ext uri="{FF2B5EF4-FFF2-40B4-BE49-F238E27FC236}">
                  <a16:creationId xmlns:a16="http://schemas.microsoft.com/office/drawing/2014/main" id="{641C72B9-ECF3-1292-08B9-FE0236F4088F}"/>
                </a:ext>
              </a:extLst>
            </p:cNvPr>
            <p:cNvSpPr/>
            <p:nvPr/>
          </p:nvSpPr>
          <p:spPr>
            <a:xfrm rot="16200000">
              <a:off x="10782794" y="6377535"/>
              <a:ext cx="286926" cy="286926"/>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3CD375B-57F6-A4E4-99CC-C024AB96CC7B}"/>
                </a:ext>
              </a:extLst>
            </p:cNvPr>
            <p:cNvSpPr/>
            <p:nvPr/>
          </p:nvSpPr>
          <p:spPr>
            <a:xfrm rot="16200000">
              <a:off x="10755391" y="6548400"/>
              <a:ext cx="341731" cy="286926"/>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D95D7F48-848E-CA0E-9B82-A7558A4C5397}"/>
                </a:ext>
              </a:extLst>
            </p:cNvPr>
            <p:cNvSpPr/>
            <p:nvPr/>
          </p:nvSpPr>
          <p:spPr>
            <a:xfrm rot="16200000">
              <a:off x="11089644" y="5788248"/>
              <a:ext cx="286926" cy="286926"/>
            </a:xfrm>
            <a:prstGeom prst="ellipse">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50A7111-5441-F14C-B2AA-E8A2A4F8E0E1}"/>
                </a:ext>
              </a:extLst>
            </p:cNvPr>
            <p:cNvSpPr/>
            <p:nvPr/>
          </p:nvSpPr>
          <p:spPr>
            <a:xfrm rot="16200000">
              <a:off x="10767598" y="6253757"/>
              <a:ext cx="931018" cy="286926"/>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187149D9-204B-5741-5EF6-7312C816356A}"/>
                </a:ext>
              </a:extLst>
            </p:cNvPr>
            <p:cNvGrpSpPr/>
            <p:nvPr/>
          </p:nvGrpSpPr>
          <p:grpSpPr>
            <a:xfrm>
              <a:off x="11396494" y="6149757"/>
              <a:ext cx="286926" cy="641235"/>
              <a:chOff x="11300124" y="6194092"/>
              <a:chExt cx="286926" cy="641235"/>
            </a:xfrm>
          </p:grpSpPr>
          <p:sp>
            <p:nvSpPr>
              <p:cNvPr id="8" name="Oval 7">
                <a:extLst>
                  <a:ext uri="{FF2B5EF4-FFF2-40B4-BE49-F238E27FC236}">
                    <a16:creationId xmlns:a16="http://schemas.microsoft.com/office/drawing/2014/main" id="{3DECB9BB-BB12-D894-76CF-4819E42FB96B}"/>
                  </a:ext>
                </a:extLst>
              </p:cNvPr>
              <p:cNvSpPr/>
              <p:nvPr/>
            </p:nvSpPr>
            <p:spPr>
              <a:xfrm rot="16200000">
                <a:off x="11300124" y="6194092"/>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5904E78-1BAC-75C4-5CA5-72A03E19EFFB}"/>
                  </a:ext>
                </a:extLst>
              </p:cNvPr>
              <p:cNvSpPr/>
              <p:nvPr/>
            </p:nvSpPr>
            <p:spPr>
              <a:xfrm rot="16200000">
                <a:off x="11270148" y="6381997"/>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A3B333E-33EA-0E33-A697-8DA86948D978}"/>
                  </a:ext>
                </a:extLst>
              </p:cNvPr>
              <p:cNvSpPr/>
              <p:nvPr/>
            </p:nvSpPr>
            <p:spPr>
              <a:xfrm rot="16200000">
                <a:off x="11300124" y="6548401"/>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66B83BB1-CD64-F4C8-D4CA-8AEDBC67961F}"/>
                </a:ext>
              </a:extLst>
            </p:cNvPr>
            <p:cNvSpPr/>
            <p:nvPr/>
          </p:nvSpPr>
          <p:spPr>
            <a:xfrm rot="16200000">
              <a:off x="11366517" y="6554715"/>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Arrow: Right 11">
            <a:extLst>
              <a:ext uri="{FF2B5EF4-FFF2-40B4-BE49-F238E27FC236}">
                <a16:creationId xmlns:a16="http://schemas.microsoft.com/office/drawing/2014/main" id="{D7194B4B-8BEB-A952-9379-5DD0A1A51ED8}"/>
              </a:ext>
            </a:extLst>
          </p:cNvPr>
          <p:cNvSpPr/>
          <p:nvPr/>
        </p:nvSpPr>
        <p:spPr>
          <a:xfrm>
            <a:off x="5437324" y="3079844"/>
            <a:ext cx="970951" cy="5619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357C07A-ADB4-C127-C235-C6F7BF09BE4E}"/>
              </a:ext>
            </a:extLst>
          </p:cNvPr>
          <p:cNvSpPr txBox="1"/>
          <p:nvPr/>
        </p:nvSpPr>
        <p:spPr>
          <a:xfrm>
            <a:off x="634608" y="112570"/>
            <a:ext cx="114337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a:ea typeface="+mn-ea"/>
                <a:cs typeface="+mn-cs"/>
              </a:rPr>
              <a:t>Option 2: TMO Trip Reduction Report (Manuel) </a:t>
            </a:r>
            <a:endParaRPr kumimoji="0" lang="en-GB" sz="3600" b="1" i="0" u="none" strike="noStrike" kern="1200" cap="none" spc="0" normalizeH="0" baseline="0" noProof="0" dirty="0">
              <a:ln>
                <a:noFill/>
              </a:ln>
              <a:solidFill>
                <a:prstClr val="white"/>
              </a:solidFill>
              <a:effectLst/>
              <a:uLnTx/>
              <a:uFillTx/>
              <a:latin typeface="Circular Std Book" panose="020B0604020101020102"/>
              <a:ea typeface="+mn-ea"/>
              <a:cs typeface="+mn-cs"/>
            </a:endParaRPr>
          </a:p>
        </p:txBody>
      </p:sp>
      <p:cxnSp>
        <p:nvCxnSpPr>
          <p:cNvPr id="16" name="Straight Connector 15">
            <a:extLst>
              <a:ext uri="{FF2B5EF4-FFF2-40B4-BE49-F238E27FC236}">
                <a16:creationId xmlns:a16="http://schemas.microsoft.com/office/drawing/2014/main" id="{8F815EED-8F06-A754-58E6-12C3CBB60A22}"/>
              </a:ext>
            </a:extLst>
          </p:cNvPr>
          <p:cNvCxnSpPr>
            <a:cxnSpLocks/>
          </p:cNvCxnSpPr>
          <p:nvPr/>
        </p:nvCxnSpPr>
        <p:spPr>
          <a:xfrm>
            <a:off x="715541" y="54549"/>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CC1E31-CC66-1AC6-88FE-FA54587C5A51}"/>
              </a:ext>
            </a:extLst>
          </p:cNvPr>
          <p:cNvCxnSpPr>
            <a:cxnSpLocks/>
          </p:cNvCxnSpPr>
          <p:nvPr/>
        </p:nvCxnSpPr>
        <p:spPr>
          <a:xfrm>
            <a:off x="715541" y="812757"/>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DBAB7285-91A3-D0AF-C6A8-81CFB80B9FF7}"/>
              </a:ext>
            </a:extLst>
          </p:cNvPr>
          <p:cNvPicPr>
            <a:picLocks noChangeAspect="1"/>
          </p:cNvPicPr>
          <p:nvPr/>
        </p:nvPicPr>
        <p:blipFill>
          <a:blip r:embed="rId3"/>
          <a:stretch>
            <a:fillRect/>
          </a:stretch>
        </p:blipFill>
        <p:spPr>
          <a:xfrm>
            <a:off x="6505919" y="1005338"/>
            <a:ext cx="4209362" cy="4905623"/>
          </a:xfrm>
          <a:prstGeom prst="rect">
            <a:avLst/>
          </a:prstGeom>
        </p:spPr>
      </p:pic>
      <p:pic>
        <p:nvPicPr>
          <p:cNvPr id="24" name="Picture 23">
            <a:extLst>
              <a:ext uri="{FF2B5EF4-FFF2-40B4-BE49-F238E27FC236}">
                <a16:creationId xmlns:a16="http://schemas.microsoft.com/office/drawing/2014/main" id="{519FB5A8-3EC2-7B45-8175-D4333F73D06E}"/>
              </a:ext>
            </a:extLst>
          </p:cNvPr>
          <p:cNvPicPr>
            <a:picLocks noChangeAspect="1"/>
          </p:cNvPicPr>
          <p:nvPr/>
        </p:nvPicPr>
        <p:blipFill>
          <a:blip r:embed="rId4"/>
          <a:srcRect b="18434"/>
          <a:stretch>
            <a:fillRect/>
          </a:stretch>
        </p:blipFill>
        <p:spPr>
          <a:xfrm>
            <a:off x="815430" y="984590"/>
            <a:ext cx="4420214" cy="4947120"/>
          </a:xfrm>
          <a:prstGeom prst="rect">
            <a:avLst/>
          </a:prstGeom>
        </p:spPr>
      </p:pic>
      <p:sp>
        <p:nvSpPr>
          <p:cNvPr id="25" name="Rectangle 24">
            <a:extLst>
              <a:ext uri="{FF2B5EF4-FFF2-40B4-BE49-F238E27FC236}">
                <a16:creationId xmlns:a16="http://schemas.microsoft.com/office/drawing/2014/main" id="{4D5CEA07-FA70-A272-786F-38E370593578}"/>
              </a:ext>
            </a:extLst>
          </p:cNvPr>
          <p:cNvSpPr/>
          <p:nvPr/>
        </p:nvSpPr>
        <p:spPr>
          <a:xfrm>
            <a:off x="9022188" y="3052613"/>
            <a:ext cx="3046209" cy="2253147"/>
          </a:xfrm>
          <a:prstGeom prst="rect">
            <a:avLst/>
          </a:prstGeom>
          <a:solidFill>
            <a:srgbClr val="E84B62"/>
          </a:solidFill>
          <a:ln w="38100">
            <a:solidFill>
              <a:schemeClr val="bg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342900" indent="-342900" algn="ctr">
              <a:buAutoNum type="arabicParenR"/>
            </a:pPr>
            <a:r>
              <a:rPr lang="en-US" sz="1400" dirty="0"/>
              <a:t>Fill out ONLY the </a:t>
            </a:r>
            <a:r>
              <a:rPr lang="en-US" sz="1400" dirty="0">
                <a:solidFill>
                  <a:schemeClr val="tx1"/>
                </a:solidFill>
                <a:highlight>
                  <a:srgbClr val="FFFF00"/>
                </a:highlight>
              </a:rPr>
              <a:t>highlighted sections</a:t>
            </a:r>
            <a:r>
              <a:rPr lang="en-US" sz="1400" dirty="0"/>
              <a:t> by tallying the results from the collection of Form As. </a:t>
            </a:r>
            <a:r>
              <a:rPr lang="en-US" sz="1400" i="1" dirty="0"/>
              <a:t>Make sure to only include responses from peak period (4pm – 6pm)</a:t>
            </a:r>
          </a:p>
          <a:p>
            <a:pPr marL="342900" indent="-342900" algn="ctr">
              <a:buAutoNum type="arabicParenR"/>
            </a:pPr>
            <a:r>
              <a:rPr lang="en-US" sz="1400" dirty="0"/>
              <a:t>After filling out the highlighted sections, the AVR will automatically calculate</a:t>
            </a:r>
            <a:endParaRPr lang="en-GB" sz="1400" dirty="0"/>
          </a:p>
        </p:txBody>
      </p:sp>
    </p:spTree>
    <p:extLst>
      <p:ext uri="{BB962C8B-B14F-4D97-AF65-F5344CB8AC3E}">
        <p14:creationId xmlns:p14="http://schemas.microsoft.com/office/powerpoint/2010/main" val="1542257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1B5552-A557-4D42-8E9B-6817821345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Rectangle 4">
            <a:extLst>
              <a:ext uri="{FF2B5EF4-FFF2-40B4-BE49-F238E27FC236}">
                <a16:creationId xmlns:a16="http://schemas.microsoft.com/office/drawing/2014/main" id="{27BBE883-09B2-2967-FB77-EA8E478DEEA6}"/>
              </a:ext>
            </a:extLst>
          </p:cNvPr>
          <p:cNvSpPr/>
          <p:nvPr/>
        </p:nvSpPr>
        <p:spPr>
          <a:xfrm>
            <a:off x="-4614624" y="671814"/>
            <a:ext cx="9870622" cy="2099144"/>
          </a:xfrm>
          <a:prstGeom prst="rect">
            <a:avLst/>
          </a:prstGeom>
          <a:solidFill>
            <a:srgbClr val="7DB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EF8AD1F8-4611-8FCA-D20C-03135C54D6D0}"/>
              </a:ext>
            </a:extLst>
          </p:cNvPr>
          <p:cNvSpPr/>
          <p:nvPr/>
        </p:nvSpPr>
        <p:spPr>
          <a:xfrm>
            <a:off x="4110701" y="671813"/>
            <a:ext cx="2099144" cy="2099144"/>
          </a:xfrm>
          <a:prstGeom prst="ellipse">
            <a:avLst/>
          </a:prstGeom>
          <a:solidFill>
            <a:srgbClr val="7DB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266868D-BD95-3393-AF8B-E39C87895ECF}"/>
              </a:ext>
            </a:extLst>
          </p:cNvPr>
          <p:cNvSpPr txBox="1"/>
          <p:nvPr/>
        </p:nvSpPr>
        <p:spPr>
          <a:xfrm>
            <a:off x="639751" y="1398219"/>
            <a:ext cx="4616247"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Questions?</a:t>
            </a:r>
          </a:p>
        </p:txBody>
      </p:sp>
      <p:sp>
        <p:nvSpPr>
          <p:cNvPr id="8" name="TextBox 7">
            <a:extLst>
              <a:ext uri="{FF2B5EF4-FFF2-40B4-BE49-F238E27FC236}">
                <a16:creationId xmlns:a16="http://schemas.microsoft.com/office/drawing/2014/main" id="{867C6464-FAD7-23CE-DC38-260C0A2259E3}"/>
              </a:ext>
            </a:extLst>
          </p:cNvPr>
          <p:cNvSpPr txBox="1"/>
          <p:nvPr/>
        </p:nvSpPr>
        <p:spPr>
          <a:xfrm>
            <a:off x="6673928" y="335845"/>
            <a:ext cx="5689434"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Contact the BTMO at</a:t>
            </a:r>
            <a:r>
              <a:rPr kumimoji="0" lang="en-US" sz="3600" b="0"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(213) 425-0976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director@btmo.org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Learn more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hlinkClick r:id="rId3"/>
              </a:rPr>
              <a:t>https://btmo.org/survey-support/</a:t>
            </a:r>
            <a:endParaRPr kumimoji="0" lang="en-US" sz="3600" b="0"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Follow us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@TheBTMO on Facebook, Instagram, and Twitter</a:t>
            </a:r>
            <a:endParaRPr kumimoji="0" lang="en-US" sz="3200" b="0"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endParaRPr>
          </a:p>
        </p:txBody>
      </p:sp>
      <p:pic>
        <p:nvPicPr>
          <p:cNvPr id="9" name="Picture 8" descr="A picture containing text&#10;&#10;Description automatically generated">
            <a:extLst>
              <a:ext uri="{FF2B5EF4-FFF2-40B4-BE49-F238E27FC236}">
                <a16:creationId xmlns:a16="http://schemas.microsoft.com/office/drawing/2014/main" id="{13FFE237-2872-4A9E-7D48-722B95C2FB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751" y="4279256"/>
            <a:ext cx="4320245" cy="2010937"/>
          </a:xfrm>
          <a:prstGeom prst="rect">
            <a:avLst/>
          </a:prstGeom>
        </p:spPr>
      </p:pic>
    </p:spTree>
    <p:extLst>
      <p:ext uri="{BB962C8B-B14F-4D97-AF65-F5344CB8AC3E}">
        <p14:creationId xmlns:p14="http://schemas.microsoft.com/office/powerpoint/2010/main" val="3842001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08F1A1E-35ED-4EF7-9E7A-F150EC8F2B73}"/>
              </a:ext>
            </a:extLst>
          </p:cNvPr>
          <p:cNvSpPr/>
          <p:nvPr/>
        </p:nvSpPr>
        <p:spPr>
          <a:xfrm>
            <a:off x="5210395" y="519181"/>
            <a:ext cx="1574358" cy="1574358"/>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5953243-F441-429B-ACF7-E77B3A42F2B9}"/>
              </a:ext>
            </a:extLst>
          </p:cNvPr>
          <p:cNvSpPr/>
          <p:nvPr/>
        </p:nvSpPr>
        <p:spPr>
          <a:xfrm>
            <a:off x="0" y="519182"/>
            <a:ext cx="6096000" cy="1574358"/>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B61B5552-A557-4D42-8E9B-6817821345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19" name="TextBox 18">
            <a:extLst>
              <a:ext uri="{FF2B5EF4-FFF2-40B4-BE49-F238E27FC236}">
                <a16:creationId xmlns:a16="http://schemas.microsoft.com/office/drawing/2014/main" id="{5D691061-8453-4F67-9700-4CD98844F7C7}"/>
              </a:ext>
            </a:extLst>
          </p:cNvPr>
          <p:cNvSpPr txBox="1"/>
          <p:nvPr/>
        </p:nvSpPr>
        <p:spPr>
          <a:xfrm>
            <a:off x="720004" y="983195"/>
            <a:ext cx="6769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Why Survey? </a:t>
            </a:r>
          </a:p>
        </p:txBody>
      </p:sp>
      <p:sp>
        <p:nvSpPr>
          <p:cNvPr id="3" name="Content Placeholder 2">
            <a:extLst>
              <a:ext uri="{FF2B5EF4-FFF2-40B4-BE49-F238E27FC236}">
                <a16:creationId xmlns:a16="http://schemas.microsoft.com/office/drawing/2014/main" id="{E7F30FD0-7D8B-C8D5-5482-F5A2A1698271}"/>
              </a:ext>
            </a:extLst>
          </p:cNvPr>
          <p:cNvSpPr txBox="1">
            <a:spLocks/>
          </p:cNvSpPr>
          <p:nvPr/>
        </p:nvSpPr>
        <p:spPr>
          <a:xfrm>
            <a:off x="1872659" y="2588792"/>
            <a:ext cx="10142131"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lang="en-GB" sz="3200" dirty="0">
                <a:solidFill>
                  <a:schemeClr val="bg1"/>
                </a:solidFill>
              </a:rPr>
              <a:t>Surveys are essential for tracking progress, understanding Burbank's transportation needs, and fulfilling important reporting requirements, all of which contribute to a </a:t>
            </a:r>
            <a:r>
              <a:rPr lang="en-GB" sz="3200" b="1" dirty="0">
                <a:solidFill>
                  <a:schemeClr val="bg1"/>
                </a:solidFill>
              </a:rPr>
              <a:t>healthier and more sustainable community.</a:t>
            </a:r>
            <a:endPar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5" name="Graphic 4" descr="Clipboard Checked outline">
            <a:extLst>
              <a:ext uri="{FF2B5EF4-FFF2-40B4-BE49-F238E27FC236}">
                <a16:creationId xmlns:a16="http://schemas.microsoft.com/office/drawing/2014/main" id="{73315505-F08F-EC2A-0446-B680807FF6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652" y="2588792"/>
            <a:ext cx="1349007" cy="1349007"/>
          </a:xfrm>
          <a:prstGeom prst="rect">
            <a:avLst/>
          </a:prstGeom>
        </p:spPr>
      </p:pic>
    </p:spTree>
    <p:extLst>
      <p:ext uri="{BB962C8B-B14F-4D97-AF65-F5344CB8AC3E}">
        <p14:creationId xmlns:p14="http://schemas.microsoft.com/office/powerpoint/2010/main" val="290387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148CCB-8683-3561-CDF4-EA3373A7A7E4}"/>
              </a:ext>
            </a:extLst>
          </p:cNvPr>
          <p:cNvSpPr>
            <a:spLocks noGrp="1"/>
          </p:cNvSpPr>
          <p:nvPr>
            <p:ph type="sldNum" sz="quarter" idx="12"/>
          </p:nvPr>
        </p:nvSpPr>
        <p:spPr/>
        <p:txBody>
          <a:bodyPr/>
          <a:lstStyle/>
          <a:p>
            <a:fld id="{F41C0F81-8FD1-4B46-91E5-B64C729A501E}" type="slidenum">
              <a:rPr lang="en-US" smtClean="0"/>
              <a:pPr/>
              <a:t>4</a:t>
            </a:fld>
            <a:endParaRPr lang="en-US"/>
          </a:p>
        </p:txBody>
      </p:sp>
      <p:sp>
        <p:nvSpPr>
          <p:cNvPr id="4" name="TextBox 3">
            <a:extLst>
              <a:ext uri="{FF2B5EF4-FFF2-40B4-BE49-F238E27FC236}">
                <a16:creationId xmlns:a16="http://schemas.microsoft.com/office/drawing/2014/main" id="{E68D48DA-4BB3-A754-B587-8B74C11711F4}"/>
              </a:ext>
            </a:extLst>
          </p:cNvPr>
          <p:cNvSpPr txBox="1"/>
          <p:nvPr/>
        </p:nvSpPr>
        <p:spPr>
          <a:xfrm>
            <a:off x="672486" y="711065"/>
            <a:ext cx="8183820" cy="646331"/>
          </a:xfrm>
          <a:prstGeom prst="rect">
            <a:avLst/>
          </a:prstGeom>
          <a:noFill/>
        </p:spPr>
        <p:txBody>
          <a:bodyPr wrap="square" rtlCol="0">
            <a:spAutoFit/>
          </a:bodyPr>
          <a:lstStyle/>
          <a:p>
            <a:r>
              <a:rPr lang="en-US" sz="3600" b="1" dirty="0">
                <a:solidFill>
                  <a:schemeClr val="bg1"/>
                </a:solidFill>
                <a:latin typeface="Circular Std Book" panose="020B0604020101020102"/>
              </a:rPr>
              <a:t>Annual Survey	 &amp; Reports</a:t>
            </a:r>
            <a:endParaRPr lang="en-GB" sz="3600" b="1" dirty="0">
              <a:solidFill>
                <a:schemeClr val="bg1"/>
              </a:solidFill>
              <a:latin typeface="Circular Std Book" panose="020B0604020101020102"/>
            </a:endParaRPr>
          </a:p>
        </p:txBody>
      </p:sp>
      <p:cxnSp>
        <p:nvCxnSpPr>
          <p:cNvPr id="5" name="Straight Connector 4">
            <a:extLst>
              <a:ext uri="{FF2B5EF4-FFF2-40B4-BE49-F238E27FC236}">
                <a16:creationId xmlns:a16="http://schemas.microsoft.com/office/drawing/2014/main" id="{2DC9DCBC-ECBC-75BD-62E9-3C583D660B14}"/>
              </a:ext>
            </a:extLst>
          </p:cNvPr>
          <p:cNvCxnSpPr>
            <a:cxnSpLocks/>
          </p:cNvCxnSpPr>
          <p:nvPr/>
        </p:nvCxnSpPr>
        <p:spPr>
          <a:xfrm>
            <a:off x="753418" y="653044"/>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F36D912-3E4F-2737-B084-A072313920CB}"/>
              </a:ext>
            </a:extLst>
          </p:cNvPr>
          <p:cNvCxnSpPr>
            <a:cxnSpLocks/>
          </p:cNvCxnSpPr>
          <p:nvPr/>
        </p:nvCxnSpPr>
        <p:spPr>
          <a:xfrm>
            <a:off x="753418" y="1411252"/>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0D92226-BFA6-BF34-EFB3-3A9E3FA45876}"/>
              </a:ext>
            </a:extLst>
          </p:cNvPr>
          <p:cNvGrpSpPr/>
          <p:nvPr/>
        </p:nvGrpSpPr>
        <p:grpSpPr>
          <a:xfrm>
            <a:off x="10782794" y="5788248"/>
            <a:ext cx="900626" cy="1083368"/>
            <a:chOff x="10782794" y="5788248"/>
            <a:chExt cx="900626" cy="1083368"/>
          </a:xfrm>
        </p:grpSpPr>
        <p:sp>
          <p:nvSpPr>
            <p:cNvPr id="8" name="Oval 7">
              <a:extLst>
                <a:ext uri="{FF2B5EF4-FFF2-40B4-BE49-F238E27FC236}">
                  <a16:creationId xmlns:a16="http://schemas.microsoft.com/office/drawing/2014/main" id="{AA9906B6-6843-FB4D-86BF-6E5C7C4C69FE}"/>
                </a:ext>
              </a:extLst>
            </p:cNvPr>
            <p:cNvSpPr/>
            <p:nvPr/>
          </p:nvSpPr>
          <p:spPr>
            <a:xfrm rot="16200000">
              <a:off x="10782794" y="6377535"/>
              <a:ext cx="286926" cy="286926"/>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D3908D1-22F7-6983-7919-AFF8E3E983B8}"/>
                </a:ext>
              </a:extLst>
            </p:cNvPr>
            <p:cNvSpPr/>
            <p:nvPr/>
          </p:nvSpPr>
          <p:spPr>
            <a:xfrm rot="16200000">
              <a:off x="10755391" y="6548400"/>
              <a:ext cx="341731" cy="286926"/>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17685107-B58A-B82E-C128-96A75CF0D57F}"/>
                </a:ext>
              </a:extLst>
            </p:cNvPr>
            <p:cNvSpPr/>
            <p:nvPr/>
          </p:nvSpPr>
          <p:spPr>
            <a:xfrm rot="16200000">
              <a:off x="11089644" y="5788248"/>
              <a:ext cx="286926" cy="286926"/>
            </a:xfrm>
            <a:prstGeom prst="ellipse">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232FB09-9F70-BB5B-035E-603B8FC978AA}"/>
                </a:ext>
              </a:extLst>
            </p:cNvPr>
            <p:cNvSpPr/>
            <p:nvPr/>
          </p:nvSpPr>
          <p:spPr>
            <a:xfrm rot="16200000">
              <a:off x="10767598" y="6253757"/>
              <a:ext cx="931018" cy="286926"/>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F66D95E5-7F36-7CC4-F4A4-252D3102BE24}"/>
                </a:ext>
              </a:extLst>
            </p:cNvPr>
            <p:cNvGrpSpPr/>
            <p:nvPr/>
          </p:nvGrpSpPr>
          <p:grpSpPr>
            <a:xfrm>
              <a:off x="11396494" y="6149757"/>
              <a:ext cx="286926" cy="641235"/>
              <a:chOff x="11300124" y="6194092"/>
              <a:chExt cx="286926" cy="641235"/>
            </a:xfrm>
          </p:grpSpPr>
          <p:sp>
            <p:nvSpPr>
              <p:cNvPr id="14" name="Oval 13">
                <a:extLst>
                  <a:ext uri="{FF2B5EF4-FFF2-40B4-BE49-F238E27FC236}">
                    <a16:creationId xmlns:a16="http://schemas.microsoft.com/office/drawing/2014/main" id="{9B7BD40E-49CA-D57B-6414-B79461E184A5}"/>
                  </a:ext>
                </a:extLst>
              </p:cNvPr>
              <p:cNvSpPr/>
              <p:nvPr/>
            </p:nvSpPr>
            <p:spPr>
              <a:xfrm rot="16200000">
                <a:off x="11300124" y="6194092"/>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AAFE2F8-AAAC-7619-13AE-3A24FC2ABE75}"/>
                  </a:ext>
                </a:extLst>
              </p:cNvPr>
              <p:cNvSpPr/>
              <p:nvPr/>
            </p:nvSpPr>
            <p:spPr>
              <a:xfrm rot="16200000">
                <a:off x="11270148" y="6381997"/>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1A848BD9-8232-2473-EEBA-4E3898E0562C}"/>
                  </a:ext>
                </a:extLst>
              </p:cNvPr>
              <p:cNvSpPr/>
              <p:nvPr/>
            </p:nvSpPr>
            <p:spPr>
              <a:xfrm rot="16200000">
                <a:off x="11300124" y="6548401"/>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467D7FE4-1409-B239-6ADE-9ECFAFF2CFDE}"/>
                </a:ext>
              </a:extLst>
            </p:cNvPr>
            <p:cNvSpPr/>
            <p:nvPr/>
          </p:nvSpPr>
          <p:spPr>
            <a:xfrm rot="16200000">
              <a:off x="11366517" y="6554715"/>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Content Placeholder 2">
            <a:extLst>
              <a:ext uri="{FF2B5EF4-FFF2-40B4-BE49-F238E27FC236}">
                <a16:creationId xmlns:a16="http://schemas.microsoft.com/office/drawing/2014/main" id="{C7491B60-400C-32F0-1D44-B012AE61F45F}"/>
              </a:ext>
            </a:extLst>
          </p:cNvPr>
          <p:cNvSpPr txBox="1">
            <a:spLocks/>
          </p:cNvSpPr>
          <p:nvPr/>
        </p:nvSpPr>
        <p:spPr>
          <a:xfrm>
            <a:off x="628650" y="1825625"/>
            <a:ext cx="11238002"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Submit annual reports to the Burbank TMO</a:t>
            </a:r>
          </a:p>
          <a:p>
            <a:r>
              <a:rPr lang="en-US" dirty="0">
                <a:solidFill>
                  <a:schemeClr val="bg1"/>
                </a:solidFill>
              </a:rPr>
              <a:t>Survey week: </a:t>
            </a:r>
            <a:r>
              <a:rPr lang="en-US" b="1" dirty="0">
                <a:solidFill>
                  <a:srgbClr val="E84B62"/>
                </a:solidFill>
              </a:rPr>
              <a:t>September 22 - 26, 2025</a:t>
            </a:r>
          </a:p>
          <a:p>
            <a:pPr lvl="1"/>
            <a:r>
              <a:rPr lang="en-GB" i="1" dirty="0">
                <a:solidFill>
                  <a:schemeClr val="bg1"/>
                </a:solidFill>
              </a:rPr>
              <a:t>You may choose a different week if holidays/promotions conflict. </a:t>
            </a:r>
            <a:endParaRPr lang="en-US" b="1" dirty="0">
              <a:solidFill>
                <a:schemeClr val="bg1"/>
              </a:solidFill>
            </a:endParaRPr>
          </a:p>
          <a:p>
            <a:pPr lvl="1"/>
            <a:r>
              <a:rPr lang="en-US" dirty="0">
                <a:solidFill>
                  <a:schemeClr val="bg1"/>
                </a:solidFill>
              </a:rPr>
              <a:t>One week: Monday – Friday</a:t>
            </a:r>
          </a:p>
          <a:p>
            <a:pPr lvl="1"/>
            <a:r>
              <a:rPr lang="en-US" dirty="0">
                <a:solidFill>
                  <a:schemeClr val="bg1"/>
                </a:solidFill>
              </a:rPr>
              <a:t>Every employee</a:t>
            </a:r>
          </a:p>
          <a:p>
            <a:pPr lvl="1"/>
            <a:r>
              <a:rPr lang="en-US" dirty="0">
                <a:solidFill>
                  <a:srgbClr val="E84B62"/>
                </a:solidFill>
              </a:rPr>
              <a:t>Survey Collection Begins </a:t>
            </a:r>
            <a:r>
              <a:rPr lang="en-US" b="1" dirty="0">
                <a:solidFill>
                  <a:srgbClr val="E84B62"/>
                </a:solidFill>
              </a:rPr>
              <a:t>September 29</a:t>
            </a:r>
            <a:r>
              <a:rPr lang="en-US" b="1" baseline="30000" dirty="0">
                <a:solidFill>
                  <a:srgbClr val="E84B62"/>
                </a:solidFill>
              </a:rPr>
              <a:t>th</a:t>
            </a:r>
            <a:endParaRPr lang="en-US" b="1" dirty="0">
              <a:solidFill>
                <a:srgbClr val="E84B62"/>
              </a:solidFill>
            </a:endParaRPr>
          </a:p>
          <a:p>
            <a:pPr lvl="1"/>
            <a:r>
              <a:rPr lang="en-US" dirty="0">
                <a:solidFill>
                  <a:schemeClr val="bg1"/>
                </a:solidFill>
              </a:rPr>
              <a:t>Peak period: 4 pm – 6pm</a:t>
            </a:r>
          </a:p>
          <a:p>
            <a:pPr lvl="2"/>
            <a:r>
              <a:rPr lang="en-US" dirty="0">
                <a:solidFill>
                  <a:schemeClr val="bg1"/>
                </a:solidFill>
              </a:rPr>
              <a:t>Outside of peak period? </a:t>
            </a:r>
          </a:p>
          <a:p>
            <a:pPr lvl="3"/>
            <a:r>
              <a:rPr lang="en-US" dirty="0">
                <a:solidFill>
                  <a:schemeClr val="bg1"/>
                </a:solidFill>
              </a:rPr>
              <a:t>Count towards survey received, but no vehicle or employee trip</a:t>
            </a:r>
          </a:p>
          <a:p>
            <a:pPr lvl="2"/>
            <a:r>
              <a:rPr lang="en-US" dirty="0">
                <a:solidFill>
                  <a:schemeClr val="bg1"/>
                </a:solidFill>
              </a:rPr>
              <a:t>This includes telecommuters!</a:t>
            </a:r>
          </a:p>
        </p:txBody>
      </p:sp>
    </p:spTree>
    <p:extLst>
      <p:ext uri="{BB962C8B-B14F-4D97-AF65-F5344CB8AC3E}">
        <p14:creationId xmlns:p14="http://schemas.microsoft.com/office/powerpoint/2010/main" val="3825101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148CCB-8683-3561-CDF4-EA3373A7A7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68D48DA-4BB3-A754-B587-8B74C11711F4}"/>
              </a:ext>
            </a:extLst>
          </p:cNvPr>
          <p:cNvSpPr txBox="1"/>
          <p:nvPr/>
        </p:nvSpPr>
        <p:spPr>
          <a:xfrm>
            <a:off x="672486" y="711065"/>
            <a:ext cx="81838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a:ea typeface="+mn-ea"/>
                <a:cs typeface="+mn-cs"/>
              </a:rPr>
              <a:t>Annual Survey	 &amp; Reports</a:t>
            </a:r>
            <a:endParaRPr kumimoji="0" lang="en-GB" sz="3600" b="1" i="0" u="none" strike="noStrike" kern="1200" cap="none" spc="0" normalizeH="0" baseline="0" noProof="0" dirty="0">
              <a:ln>
                <a:noFill/>
              </a:ln>
              <a:solidFill>
                <a:prstClr val="white"/>
              </a:solidFill>
              <a:effectLst/>
              <a:uLnTx/>
              <a:uFillTx/>
              <a:latin typeface="Circular Std Book" panose="020B0604020101020102"/>
              <a:ea typeface="+mn-ea"/>
              <a:cs typeface="+mn-cs"/>
            </a:endParaRPr>
          </a:p>
        </p:txBody>
      </p:sp>
      <p:cxnSp>
        <p:nvCxnSpPr>
          <p:cNvPr id="5" name="Straight Connector 4">
            <a:extLst>
              <a:ext uri="{FF2B5EF4-FFF2-40B4-BE49-F238E27FC236}">
                <a16:creationId xmlns:a16="http://schemas.microsoft.com/office/drawing/2014/main" id="{2DC9DCBC-ECBC-75BD-62E9-3C583D660B14}"/>
              </a:ext>
            </a:extLst>
          </p:cNvPr>
          <p:cNvCxnSpPr>
            <a:cxnSpLocks/>
          </p:cNvCxnSpPr>
          <p:nvPr/>
        </p:nvCxnSpPr>
        <p:spPr>
          <a:xfrm>
            <a:off x="753418" y="653044"/>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F36D912-3E4F-2737-B084-A072313920CB}"/>
              </a:ext>
            </a:extLst>
          </p:cNvPr>
          <p:cNvCxnSpPr>
            <a:cxnSpLocks/>
          </p:cNvCxnSpPr>
          <p:nvPr/>
        </p:nvCxnSpPr>
        <p:spPr>
          <a:xfrm>
            <a:off x="753418" y="1411252"/>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0D92226-BFA6-BF34-EFB3-3A9E3FA45876}"/>
              </a:ext>
            </a:extLst>
          </p:cNvPr>
          <p:cNvGrpSpPr/>
          <p:nvPr/>
        </p:nvGrpSpPr>
        <p:grpSpPr>
          <a:xfrm>
            <a:off x="10782794" y="5788248"/>
            <a:ext cx="900626" cy="1083368"/>
            <a:chOff x="10782794" y="5788248"/>
            <a:chExt cx="900626" cy="1083368"/>
          </a:xfrm>
        </p:grpSpPr>
        <p:sp>
          <p:nvSpPr>
            <p:cNvPr id="8" name="Oval 7">
              <a:extLst>
                <a:ext uri="{FF2B5EF4-FFF2-40B4-BE49-F238E27FC236}">
                  <a16:creationId xmlns:a16="http://schemas.microsoft.com/office/drawing/2014/main" id="{AA9906B6-6843-FB4D-86BF-6E5C7C4C69FE}"/>
                </a:ext>
              </a:extLst>
            </p:cNvPr>
            <p:cNvSpPr/>
            <p:nvPr/>
          </p:nvSpPr>
          <p:spPr>
            <a:xfrm rot="16200000">
              <a:off x="10782794" y="6377535"/>
              <a:ext cx="286926" cy="286926"/>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D3908D1-22F7-6983-7919-AFF8E3E983B8}"/>
                </a:ext>
              </a:extLst>
            </p:cNvPr>
            <p:cNvSpPr/>
            <p:nvPr/>
          </p:nvSpPr>
          <p:spPr>
            <a:xfrm rot="16200000">
              <a:off x="10755391" y="6548400"/>
              <a:ext cx="341731" cy="286926"/>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17685107-B58A-B82E-C128-96A75CF0D57F}"/>
                </a:ext>
              </a:extLst>
            </p:cNvPr>
            <p:cNvSpPr/>
            <p:nvPr/>
          </p:nvSpPr>
          <p:spPr>
            <a:xfrm rot="16200000">
              <a:off x="11089644" y="5788248"/>
              <a:ext cx="286926" cy="286926"/>
            </a:xfrm>
            <a:prstGeom prst="ellipse">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232FB09-9F70-BB5B-035E-603B8FC978AA}"/>
                </a:ext>
              </a:extLst>
            </p:cNvPr>
            <p:cNvSpPr/>
            <p:nvPr/>
          </p:nvSpPr>
          <p:spPr>
            <a:xfrm rot="16200000">
              <a:off x="10767598" y="6253757"/>
              <a:ext cx="931018" cy="286926"/>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F66D95E5-7F36-7CC4-F4A4-252D3102BE24}"/>
                </a:ext>
              </a:extLst>
            </p:cNvPr>
            <p:cNvGrpSpPr/>
            <p:nvPr/>
          </p:nvGrpSpPr>
          <p:grpSpPr>
            <a:xfrm>
              <a:off x="11396494" y="6149757"/>
              <a:ext cx="286926" cy="641235"/>
              <a:chOff x="11300124" y="6194092"/>
              <a:chExt cx="286926" cy="641235"/>
            </a:xfrm>
          </p:grpSpPr>
          <p:sp>
            <p:nvSpPr>
              <p:cNvPr id="14" name="Oval 13">
                <a:extLst>
                  <a:ext uri="{FF2B5EF4-FFF2-40B4-BE49-F238E27FC236}">
                    <a16:creationId xmlns:a16="http://schemas.microsoft.com/office/drawing/2014/main" id="{9B7BD40E-49CA-D57B-6414-B79461E184A5}"/>
                  </a:ext>
                </a:extLst>
              </p:cNvPr>
              <p:cNvSpPr/>
              <p:nvPr/>
            </p:nvSpPr>
            <p:spPr>
              <a:xfrm rot="16200000">
                <a:off x="11300124" y="6194092"/>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AAFE2F8-AAAC-7619-13AE-3A24FC2ABE75}"/>
                  </a:ext>
                </a:extLst>
              </p:cNvPr>
              <p:cNvSpPr/>
              <p:nvPr/>
            </p:nvSpPr>
            <p:spPr>
              <a:xfrm rot="16200000">
                <a:off x="11270148" y="6381997"/>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1A848BD9-8232-2473-EEBA-4E3898E0562C}"/>
                  </a:ext>
                </a:extLst>
              </p:cNvPr>
              <p:cNvSpPr/>
              <p:nvPr/>
            </p:nvSpPr>
            <p:spPr>
              <a:xfrm rot="16200000">
                <a:off x="11300124" y="6548401"/>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467D7FE4-1409-B239-6ADE-9ECFAFF2CFDE}"/>
                </a:ext>
              </a:extLst>
            </p:cNvPr>
            <p:cNvSpPr/>
            <p:nvPr/>
          </p:nvSpPr>
          <p:spPr>
            <a:xfrm rot="16200000">
              <a:off x="11366517" y="6554715"/>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Content Placeholder 2">
            <a:extLst>
              <a:ext uri="{FF2B5EF4-FFF2-40B4-BE49-F238E27FC236}">
                <a16:creationId xmlns:a16="http://schemas.microsoft.com/office/drawing/2014/main" id="{C7491B60-400C-32F0-1D44-B012AE61F45F}"/>
              </a:ext>
            </a:extLst>
          </p:cNvPr>
          <p:cNvSpPr txBox="1">
            <a:spLocks/>
          </p:cNvSpPr>
          <p:nvPr/>
        </p:nvSpPr>
        <p:spPr>
          <a:xfrm>
            <a:off x="701130" y="2436014"/>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Survey Options</a:t>
            </a:r>
          </a:p>
          <a:p>
            <a:pPr marL="914400" lvl="1" indent="-457200">
              <a:buFont typeface="+mj-lt"/>
              <a:buAutoNum type="arabicPeriod"/>
              <a:defRPr/>
            </a:pPr>
            <a:r>
              <a:rPr lang="en-US" b="1" dirty="0">
                <a:solidFill>
                  <a:prstClr val="white"/>
                </a:solidFill>
              </a:rPr>
              <a:t>LA Metro AVR Survey Tool (Online) </a:t>
            </a:r>
          </a:p>
          <a:p>
            <a:pPr marL="1371600" lvl="2" indent="-457200">
              <a:buFont typeface="+mj-lt"/>
              <a:buAutoNum type="arabicPeriod"/>
              <a:defRPr/>
            </a:pPr>
            <a:r>
              <a:rPr kumimoji="0" lang="en-US" i="1" u="none" strike="noStrike" kern="1200" cap="none" spc="0" normalizeH="0" baseline="0" noProof="0" dirty="0">
                <a:ln>
                  <a:noFill/>
                </a:ln>
                <a:solidFill>
                  <a:prstClr val="white"/>
                </a:solidFill>
                <a:effectLst/>
                <a:uLnTx/>
                <a:uFillTx/>
                <a:latin typeface="Calibri" panose="020F0502020204030204"/>
                <a:ea typeface="+mn-ea"/>
                <a:cs typeface="+mn-cs"/>
              </a:rPr>
              <a:t>Receive a custom link to send to employees – making survey collection easy</a:t>
            </a:r>
          </a:p>
          <a:p>
            <a:pPr marL="1371600" lvl="2" indent="-457200">
              <a:buFont typeface="+mj-lt"/>
              <a:buAutoNum type="arabicPeriod"/>
              <a:defRPr/>
            </a:pPr>
            <a:r>
              <a:rPr kumimoji="0" lang="en-US" i="1" u="none" strike="noStrike" kern="1200" cap="none" spc="0" normalizeH="0" baseline="0" noProof="0" dirty="0">
                <a:ln>
                  <a:noFill/>
                </a:ln>
                <a:solidFill>
                  <a:prstClr val="white"/>
                </a:solidFill>
                <a:effectLst/>
                <a:uLnTx/>
                <a:uFillTx/>
                <a:latin typeface="Calibri" panose="020F0502020204030204"/>
                <a:ea typeface="+mn-ea"/>
                <a:cs typeface="+mn-cs"/>
              </a:rPr>
              <a:t>Calculations done automatically </a:t>
            </a:r>
          </a:p>
          <a:p>
            <a:pPr marL="1371600" lvl="2" indent="-457200">
              <a:buFont typeface="+mj-lt"/>
              <a:buAutoNum type="arabicPeriod"/>
              <a:defRPr/>
            </a:pPr>
            <a:r>
              <a:rPr kumimoji="0" lang="en-US" sz="2400" i="1" u="none" strike="noStrike" kern="1200" cap="none" spc="0" normalizeH="0" baseline="0" noProof="0" dirty="0">
                <a:ln>
                  <a:noFill/>
                </a:ln>
                <a:solidFill>
                  <a:prstClr val="white"/>
                </a:solidFill>
                <a:effectLst/>
                <a:uLnTx/>
                <a:uFillTx/>
                <a:latin typeface="Calibri" panose="020F0502020204030204"/>
                <a:ea typeface="+mn-ea"/>
                <a:cs typeface="+mn-cs"/>
              </a:rPr>
              <a:t>Employees get access to a FREE guaranteed ride home</a:t>
            </a:r>
            <a:r>
              <a:rPr lang="en-US" sz="2400" i="1" dirty="0">
                <a:solidFill>
                  <a:prstClr val="white"/>
                </a:solidFill>
              </a:rPr>
              <a:t>, customized Ride guide, </a:t>
            </a:r>
            <a:r>
              <a:rPr kumimoji="0" lang="en-US" sz="2400" i="1" u="none" strike="noStrike" kern="1200" cap="none" spc="0" normalizeH="0" baseline="0" noProof="0" dirty="0">
                <a:ln>
                  <a:noFill/>
                </a:ln>
                <a:solidFill>
                  <a:prstClr val="white"/>
                </a:solidFill>
                <a:effectLst/>
                <a:uLnTx/>
                <a:uFillTx/>
                <a:latin typeface="Calibri" panose="020F0502020204030204"/>
                <a:ea typeface="+mn-ea"/>
                <a:cs typeface="+mn-cs"/>
              </a:rPr>
              <a:t>Metro Rewards, and FREE 7-day TAP card for new hires, </a:t>
            </a:r>
          </a:p>
          <a:p>
            <a:pPr marL="914400" lvl="1" indent="-457200">
              <a:buFont typeface="+mj-lt"/>
              <a:buAutoNum type="arabicPeriod"/>
              <a:defRPr/>
            </a:pPr>
            <a:r>
              <a:rPr lang="en-US" sz="2200" b="0" i="1" dirty="0">
                <a:solidFill>
                  <a:prstClr val="white"/>
                </a:solidFill>
                <a:latin typeface="Calibri" panose="020F0502020204030204"/>
              </a:rPr>
              <a:t>Manual B</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TMO Employee Survey and Annual Trip Reduction Report</a:t>
            </a:r>
          </a:p>
        </p:txBody>
      </p:sp>
      <p:sp>
        <p:nvSpPr>
          <p:cNvPr id="17" name="Star: 5 Points 16">
            <a:extLst>
              <a:ext uri="{FF2B5EF4-FFF2-40B4-BE49-F238E27FC236}">
                <a16:creationId xmlns:a16="http://schemas.microsoft.com/office/drawing/2014/main" id="{FA7A8798-AC7E-F04A-291F-F4BAED4B7245}"/>
              </a:ext>
            </a:extLst>
          </p:cNvPr>
          <p:cNvSpPr/>
          <p:nvPr/>
        </p:nvSpPr>
        <p:spPr>
          <a:xfrm>
            <a:off x="355597" y="2777571"/>
            <a:ext cx="795641" cy="55848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row: Right 19">
            <a:extLst>
              <a:ext uri="{FF2B5EF4-FFF2-40B4-BE49-F238E27FC236}">
                <a16:creationId xmlns:a16="http://schemas.microsoft.com/office/drawing/2014/main" id="{7F3407D3-4506-B540-51BB-D89877092EFC}"/>
              </a:ext>
            </a:extLst>
          </p:cNvPr>
          <p:cNvSpPr/>
          <p:nvPr/>
        </p:nvSpPr>
        <p:spPr>
          <a:xfrm rot="8590599">
            <a:off x="6064778" y="1967436"/>
            <a:ext cx="1467293" cy="1044869"/>
          </a:xfrm>
          <a:prstGeom prst="rightArrow">
            <a:avLst/>
          </a:prstGeom>
          <a:solidFill>
            <a:srgbClr val="E84B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18FEF938-0418-9D2E-0D93-FB9A2EB66C46}"/>
              </a:ext>
            </a:extLst>
          </p:cNvPr>
          <p:cNvSpPr/>
          <p:nvPr/>
        </p:nvSpPr>
        <p:spPr>
          <a:xfrm>
            <a:off x="6737841" y="1475699"/>
            <a:ext cx="2317898" cy="1594884"/>
          </a:xfrm>
          <a:prstGeom prst="ellipse">
            <a:avLst/>
          </a:prstGeom>
          <a:solidFill>
            <a:srgbClr val="E84B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Recommended Method! </a:t>
            </a:r>
            <a:endParaRPr lang="en-GB" dirty="0"/>
          </a:p>
        </p:txBody>
      </p:sp>
    </p:spTree>
    <p:extLst>
      <p:ext uri="{BB962C8B-B14F-4D97-AF65-F5344CB8AC3E}">
        <p14:creationId xmlns:p14="http://schemas.microsoft.com/office/powerpoint/2010/main" val="1546009087"/>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a:extLst>
            <a:ext uri="{FF2B5EF4-FFF2-40B4-BE49-F238E27FC236}">
              <a16:creationId xmlns:a16="http://schemas.microsoft.com/office/drawing/2014/main" id="{473E490C-34BF-7A4F-0DB2-2772E579AC2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76D387-A4A3-CEFD-353A-A451E25F13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7EE8FCF-A2F6-48CD-A233-8694C9FF0ABA}"/>
              </a:ext>
            </a:extLst>
          </p:cNvPr>
          <p:cNvSpPr txBox="1"/>
          <p:nvPr/>
        </p:nvSpPr>
        <p:spPr>
          <a:xfrm>
            <a:off x="672486" y="711065"/>
            <a:ext cx="115195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a:ea typeface="+mn-ea"/>
                <a:cs typeface="+mn-cs"/>
              </a:rPr>
              <a:t>Recommended Steps – LA Metro Survey Method</a:t>
            </a:r>
            <a:endParaRPr kumimoji="0" lang="en-GB" sz="3600" b="1" i="0" u="none" strike="noStrike" kern="1200" cap="none" spc="0" normalizeH="0" baseline="0" noProof="0" dirty="0">
              <a:ln>
                <a:noFill/>
              </a:ln>
              <a:solidFill>
                <a:prstClr val="white"/>
              </a:solidFill>
              <a:effectLst/>
              <a:uLnTx/>
              <a:uFillTx/>
              <a:latin typeface="Circular Std Book" panose="020B0604020101020102"/>
              <a:ea typeface="+mn-ea"/>
              <a:cs typeface="+mn-cs"/>
            </a:endParaRPr>
          </a:p>
        </p:txBody>
      </p:sp>
      <p:cxnSp>
        <p:nvCxnSpPr>
          <p:cNvPr id="5" name="Straight Connector 4">
            <a:extLst>
              <a:ext uri="{FF2B5EF4-FFF2-40B4-BE49-F238E27FC236}">
                <a16:creationId xmlns:a16="http://schemas.microsoft.com/office/drawing/2014/main" id="{3EEFD05E-7E7C-6EEF-05D0-07F89F47FB61}"/>
              </a:ext>
            </a:extLst>
          </p:cNvPr>
          <p:cNvCxnSpPr>
            <a:cxnSpLocks/>
          </p:cNvCxnSpPr>
          <p:nvPr/>
        </p:nvCxnSpPr>
        <p:spPr>
          <a:xfrm>
            <a:off x="753418" y="653044"/>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2742772-C272-C2E0-ECD3-21EB9050C9D8}"/>
              </a:ext>
            </a:extLst>
          </p:cNvPr>
          <p:cNvCxnSpPr>
            <a:cxnSpLocks/>
          </p:cNvCxnSpPr>
          <p:nvPr/>
        </p:nvCxnSpPr>
        <p:spPr>
          <a:xfrm>
            <a:off x="753418" y="1411252"/>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0FB3265-070A-D550-516A-7E5D6F26E14D}"/>
              </a:ext>
            </a:extLst>
          </p:cNvPr>
          <p:cNvGrpSpPr/>
          <p:nvPr/>
        </p:nvGrpSpPr>
        <p:grpSpPr>
          <a:xfrm>
            <a:off x="10782794" y="5788248"/>
            <a:ext cx="900626" cy="1083368"/>
            <a:chOff x="10782794" y="5788248"/>
            <a:chExt cx="900626" cy="1083368"/>
          </a:xfrm>
        </p:grpSpPr>
        <p:sp>
          <p:nvSpPr>
            <p:cNvPr id="8" name="Oval 7">
              <a:extLst>
                <a:ext uri="{FF2B5EF4-FFF2-40B4-BE49-F238E27FC236}">
                  <a16:creationId xmlns:a16="http://schemas.microsoft.com/office/drawing/2014/main" id="{507ABC42-F247-EE98-EAF5-A4CDA3FA2CC5}"/>
                </a:ext>
              </a:extLst>
            </p:cNvPr>
            <p:cNvSpPr/>
            <p:nvPr/>
          </p:nvSpPr>
          <p:spPr>
            <a:xfrm rot="16200000">
              <a:off x="10782794" y="6377535"/>
              <a:ext cx="286926" cy="286926"/>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297ECD-D4CB-8DEC-97BB-D80B4E8D14A6}"/>
                </a:ext>
              </a:extLst>
            </p:cNvPr>
            <p:cNvSpPr/>
            <p:nvPr/>
          </p:nvSpPr>
          <p:spPr>
            <a:xfrm rot="16200000">
              <a:off x="10755391" y="6548400"/>
              <a:ext cx="341731" cy="286926"/>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70F29518-B3B6-6F52-CCCA-2F84D6830C44}"/>
                </a:ext>
              </a:extLst>
            </p:cNvPr>
            <p:cNvSpPr/>
            <p:nvPr/>
          </p:nvSpPr>
          <p:spPr>
            <a:xfrm rot="16200000">
              <a:off x="11089644" y="5788248"/>
              <a:ext cx="286926" cy="286926"/>
            </a:xfrm>
            <a:prstGeom prst="ellipse">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BC71180-9F1C-8CC2-C7CC-B63BB8D4D9D2}"/>
                </a:ext>
              </a:extLst>
            </p:cNvPr>
            <p:cNvSpPr/>
            <p:nvPr/>
          </p:nvSpPr>
          <p:spPr>
            <a:xfrm rot="16200000">
              <a:off x="10767598" y="6253757"/>
              <a:ext cx="931018" cy="286926"/>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461525B7-87BE-4ED0-DD8F-FF01C2486CE1}"/>
                </a:ext>
              </a:extLst>
            </p:cNvPr>
            <p:cNvGrpSpPr/>
            <p:nvPr/>
          </p:nvGrpSpPr>
          <p:grpSpPr>
            <a:xfrm>
              <a:off x="11396494" y="6149757"/>
              <a:ext cx="286926" cy="641235"/>
              <a:chOff x="11300124" y="6194092"/>
              <a:chExt cx="286926" cy="641235"/>
            </a:xfrm>
          </p:grpSpPr>
          <p:sp>
            <p:nvSpPr>
              <p:cNvPr id="14" name="Oval 13">
                <a:extLst>
                  <a:ext uri="{FF2B5EF4-FFF2-40B4-BE49-F238E27FC236}">
                    <a16:creationId xmlns:a16="http://schemas.microsoft.com/office/drawing/2014/main" id="{98791CD7-A1C1-64E9-82B4-71B58EE61EE5}"/>
                  </a:ext>
                </a:extLst>
              </p:cNvPr>
              <p:cNvSpPr/>
              <p:nvPr/>
            </p:nvSpPr>
            <p:spPr>
              <a:xfrm rot="16200000">
                <a:off x="11300124" y="6194092"/>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DBB94E1-F891-6449-1CBC-BB8101C3AA28}"/>
                  </a:ext>
                </a:extLst>
              </p:cNvPr>
              <p:cNvSpPr/>
              <p:nvPr/>
            </p:nvSpPr>
            <p:spPr>
              <a:xfrm rot="16200000">
                <a:off x="11270148" y="6381997"/>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16778030-A19B-866F-776B-72E41570D657}"/>
                  </a:ext>
                </a:extLst>
              </p:cNvPr>
              <p:cNvSpPr/>
              <p:nvPr/>
            </p:nvSpPr>
            <p:spPr>
              <a:xfrm rot="16200000">
                <a:off x="11300124" y="6548401"/>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8499D152-F09A-35BA-6CA9-0BA89C8A9FE3}"/>
                </a:ext>
              </a:extLst>
            </p:cNvPr>
            <p:cNvSpPr/>
            <p:nvPr/>
          </p:nvSpPr>
          <p:spPr>
            <a:xfrm rot="16200000">
              <a:off x="11366517" y="6554715"/>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Content Placeholder 2">
            <a:extLst>
              <a:ext uri="{FF2B5EF4-FFF2-40B4-BE49-F238E27FC236}">
                <a16:creationId xmlns:a16="http://schemas.microsoft.com/office/drawing/2014/main" id="{69993D56-9CA5-8FD0-3ACC-38D24E0BEA11}"/>
              </a:ext>
            </a:extLst>
          </p:cNvPr>
          <p:cNvSpPr txBox="1">
            <a:spLocks/>
          </p:cNvSpPr>
          <p:nvPr/>
        </p:nvSpPr>
        <p:spPr>
          <a:xfrm>
            <a:off x="672486" y="2112923"/>
            <a:ext cx="4783628" cy="5374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GB" sz="1400" dirty="0">
                <a:solidFill>
                  <a:schemeClr val="bg1"/>
                </a:solidFill>
              </a:rPr>
              <a:t>Fill out the </a:t>
            </a:r>
            <a:r>
              <a:rPr lang="en-GB" sz="1400" b="1" u="sng" dirty="0">
                <a:solidFill>
                  <a:schemeClr val="bg1"/>
                </a:solidFill>
                <a:hlinkClick r:id="rId3">
                  <a:extLst>
                    <a:ext uri="{A12FA001-AC4F-418D-AE19-62706E023703}">
                      <ahyp:hlinkClr xmlns:ahyp="http://schemas.microsoft.com/office/drawing/2018/hyperlinkcolor" val="tx"/>
                    </a:ext>
                  </a:extLst>
                </a:hlinkClick>
              </a:rPr>
              <a:t>BTMO's Survey Intake Form</a:t>
            </a:r>
            <a:endParaRPr lang="en-GB" sz="1400" dirty="0">
              <a:solidFill>
                <a:schemeClr val="bg1"/>
              </a:solidFill>
            </a:endParaRPr>
          </a:p>
          <a:p>
            <a:pPr marL="342900" indent="-342900">
              <a:buFont typeface="+mj-lt"/>
              <a:buAutoNum type="arabicPeriod"/>
            </a:pPr>
            <a:r>
              <a:rPr lang="en-GB" sz="1400" dirty="0">
                <a:solidFill>
                  <a:schemeClr val="accent4">
                    <a:lumMod val="60000"/>
                    <a:lumOff val="40000"/>
                  </a:schemeClr>
                </a:solidFill>
              </a:rPr>
              <a:t>Email or call Tiffany Fischer (</a:t>
            </a:r>
            <a:r>
              <a:rPr lang="en-GB" sz="1400" i="1" u="sng" dirty="0">
                <a:solidFill>
                  <a:schemeClr val="accent4">
                    <a:lumMod val="60000"/>
                    <a:lumOff val="40000"/>
                  </a:schemeClr>
                </a:solidFill>
                <a:hlinkClick r:id="rId4">
                  <a:extLst>
                    <a:ext uri="{A12FA001-AC4F-418D-AE19-62706E023703}">
                      <ahyp:hlinkClr xmlns:ahyp="http://schemas.microsoft.com/office/drawing/2018/hyperlinkcolor" val="tx"/>
                    </a:ext>
                  </a:extLst>
                </a:hlinkClick>
              </a:rPr>
              <a:t>FischerT@metro.net</a:t>
            </a:r>
            <a:r>
              <a:rPr lang="en-GB" sz="1400" i="1" dirty="0">
                <a:solidFill>
                  <a:schemeClr val="accent4">
                    <a:lumMod val="60000"/>
                    <a:lumOff val="40000"/>
                  </a:schemeClr>
                </a:solidFill>
              </a:rPr>
              <a:t> | (213) 922-4233)</a:t>
            </a:r>
            <a:r>
              <a:rPr lang="en-GB" sz="1400" dirty="0">
                <a:solidFill>
                  <a:schemeClr val="accent4">
                    <a:lumMod val="60000"/>
                    <a:lumOff val="40000"/>
                  </a:schemeClr>
                </a:solidFill>
              </a:rPr>
              <a:t> to set up a survey link. She will send you a form to fill out</a:t>
            </a:r>
          </a:p>
          <a:p>
            <a:pPr marL="342900" indent="-342900">
              <a:buFont typeface="+mj-lt"/>
              <a:buAutoNum type="arabicPeriod"/>
            </a:pPr>
            <a:r>
              <a:rPr lang="en-GB" sz="1400" dirty="0">
                <a:solidFill>
                  <a:schemeClr val="accent4">
                    <a:lumMod val="60000"/>
                    <a:lumOff val="40000"/>
                  </a:schemeClr>
                </a:solidFill>
              </a:rPr>
              <a:t>Share the link or paper surveys with employees (including telecommuters) the Monday after your Survey Week  </a:t>
            </a:r>
          </a:p>
          <a:p>
            <a:pPr marL="342900" indent="-342900">
              <a:buFont typeface="+mj-lt"/>
              <a:buAutoNum type="arabicPeriod"/>
            </a:pPr>
            <a:r>
              <a:rPr lang="en-GB" sz="1400" dirty="0">
                <a:solidFill>
                  <a:schemeClr val="bg1"/>
                </a:solidFill>
              </a:rPr>
              <a:t>Set an internal deadline and send 1–2 reminders (</a:t>
            </a:r>
            <a:r>
              <a:rPr lang="en-GB" sz="1400" u="sng" dirty="0">
                <a:solidFill>
                  <a:schemeClr val="bg1"/>
                </a:solidFill>
                <a:hlinkClick r:id="rId5">
                  <a:extLst>
                    <a:ext uri="{A12FA001-AC4F-418D-AE19-62706E023703}">
                      <ahyp:hlinkClr xmlns:ahyp="http://schemas.microsoft.com/office/drawing/2018/hyperlinkcolor" val="tx"/>
                    </a:ext>
                  </a:extLst>
                </a:hlinkClick>
              </a:rPr>
              <a:t>see email and flyer templates HERE</a:t>
            </a:r>
            <a:r>
              <a:rPr lang="en-GB" sz="1400" dirty="0">
                <a:solidFill>
                  <a:schemeClr val="bg1"/>
                </a:solidFill>
              </a:rPr>
              <a:t>) to boost participation.</a:t>
            </a:r>
          </a:p>
          <a:p>
            <a:pPr marL="342900" indent="-342900">
              <a:buFont typeface="+mj-lt"/>
              <a:buAutoNum type="arabicPeriod"/>
            </a:pPr>
            <a:r>
              <a:rPr lang="en-GB" sz="1400" dirty="0">
                <a:solidFill>
                  <a:schemeClr val="bg1"/>
                </a:solidFill>
              </a:rPr>
              <a:t>Get your results: Tiffany will provide the reports required to comply with City of Burbank reporting.</a:t>
            </a:r>
          </a:p>
          <a:p>
            <a:pPr marL="342900" indent="-342900">
              <a:buFont typeface="+mj-lt"/>
              <a:buAutoNum type="arabicPeriod"/>
            </a:pPr>
            <a:r>
              <a:rPr lang="en-GB" sz="1400" dirty="0">
                <a:solidFill>
                  <a:schemeClr val="accent4">
                    <a:lumMod val="60000"/>
                    <a:lumOff val="40000"/>
                  </a:schemeClr>
                </a:solidFill>
                <a:ea typeface="Open Sans" panose="020B0606030504020204" pitchFamily="34" charset="0"/>
                <a:cs typeface="Open Sans" panose="020B0606030504020204" pitchFamily="34" charset="0"/>
              </a:rPr>
              <a:t>Tabulate your results and complete the </a:t>
            </a:r>
            <a:r>
              <a:rPr lang="en-GB" sz="1400" b="1" dirty="0">
                <a:solidFill>
                  <a:schemeClr val="accent4">
                    <a:lumMod val="60000"/>
                    <a:lumOff val="40000"/>
                  </a:schemeClr>
                </a:solidFill>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Report (Form B)</a:t>
            </a:r>
            <a:r>
              <a:rPr lang="en-GB" sz="1400" dirty="0">
                <a:solidFill>
                  <a:schemeClr val="accent4">
                    <a:lumMod val="60000"/>
                    <a:lumOff val="40000"/>
                  </a:schemeClr>
                </a:solidFill>
                <a:ea typeface="Open Sans" panose="020B0606030504020204" pitchFamily="34" charset="0"/>
                <a:cs typeface="Open Sans" panose="020B0606030504020204" pitchFamily="34" charset="0"/>
              </a:rPr>
              <a:t> by copying results into the Report tables. View the Instructions tab for more details.</a:t>
            </a:r>
          </a:p>
          <a:p>
            <a:pPr marL="342900" indent="-342900">
              <a:buFont typeface="+mj-lt"/>
              <a:buAutoNum type="arabicPeriod"/>
            </a:pPr>
            <a:r>
              <a:rPr lang="en-GB" sz="1400" b="1" dirty="0">
                <a:solidFill>
                  <a:prstClr val="white"/>
                </a:solidFill>
                <a:ea typeface="Open Sans" panose="020B0606030504020204" pitchFamily="34" charset="0"/>
                <a:cs typeface="Open Sans" panose="020B0606030504020204" pitchFamily="34" charset="0"/>
              </a:rPr>
              <a:t>Email the Report (Form B) AND </a:t>
            </a:r>
            <a:r>
              <a:rPr lang="en-GB" sz="1400" b="1" u="sng" dirty="0">
                <a:solidFill>
                  <a:schemeClr val="accent4">
                    <a:lumMod val="60000"/>
                    <a:lumOff val="40000"/>
                  </a:schemeClr>
                </a:solidFill>
                <a:ea typeface="Open Sans" panose="020B0606030504020204" pitchFamily="34" charset="0"/>
                <a:cs typeface="Open Sans" panose="020B0606030504020204" pitchFamily="34" charset="0"/>
              </a:rPr>
              <a:t>the VMT Report </a:t>
            </a:r>
            <a:r>
              <a:rPr lang="en-GB" sz="1400" dirty="0">
                <a:solidFill>
                  <a:prstClr val="white"/>
                </a:solidFill>
                <a:ea typeface="Open Sans" panose="020B0606030504020204" pitchFamily="34" charset="0"/>
                <a:cs typeface="Open Sans" panose="020B0606030504020204" pitchFamily="34" charset="0"/>
              </a:rPr>
              <a:t>of your survey data/results to </a:t>
            </a:r>
            <a:r>
              <a:rPr lang="en-GB" sz="1400" b="1" dirty="0">
                <a:solidFill>
                  <a:prstClr val="white"/>
                </a:solidFill>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director@btmo.org</a:t>
            </a:r>
            <a:r>
              <a:rPr lang="en-GB" sz="1400" dirty="0">
                <a:solidFill>
                  <a:prstClr val="white"/>
                </a:solidFill>
                <a:ea typeface="Open Sans" panose="020B0606030504020204" pitchFamily="34" charset="0"/>
                <a:cs typeface="Open Sans" panose="020B0606030504020204" pitchFamily="34" charset="0"/>
              </a:rPr>
              <a:t> or mail it to the BTMO at 200 W. Magnolia Blvd., Burbank, CA 91502.</a:t>
            </a:r>
          </a:p>
          <a:p>
            <a:pPr marL="0" indent="0">
              <a:buNone/>
            </a:pPr>
            <a:endParaRPr lang="en-GB" sz="1400" dirty="0">
              <a:solidFill>
                <a:schemeClr val="bg1"/>
              </a:solidFill>
            </a:endParaRPr>
          </a:p>
          <a:p>
            <a:pPr marL="342900" indent="-342900">
              <a:buFont typeface="+mj-lt"/>
              <a:buAutoNum type="arabicPeriod"/>
            </a:pPr>
            <a:endParaRPr lang="en-GB" sz="1400" dirty="0">
              <a:solidFill>
                <a:schemeClr val="bg1"/>
              </a:solidFill>
            </a:endParaRPr>
          </a:p>
        </p:txBody>
      </p:sp>
      <p:sp>
        <p:nvSpPr>
          <p:cNvPr id="18" name="TextBox 17">
            <a:extLst>
              <a:ext uri="{FF2B5EF4-FFF2-40B4-BE49-F238E27FC236}">
                <a16:creationId xmlns:a16="http://schemas.microsoft.com/office/drawing/2014/main" id="{136A4643-8917-8C33-1EBB-7ACFFF9AF413}"/>
              </a:ext>
            </a:extLst>
          </p:cNvPr>
          <p:cNvSpPr txBox="1"/>
          <p:nvPr/>
        </p:nvSpPr>
        <p:spPr>
          <a:xfrm>
            <a:off x="6612864" y="2110428"/>
            <a:ext cx="4783628" cy="2850204"/>
          </a:xfrm>
          <a:prstGeom prst="rect">
            <a:avLst/>
          </a:prstGeom>
          <a:noFill/>
        </p:spPr>
        <p:txBody>
          <a:bodyPr wrap="square">
            <a:spAutoFit/>
          </a:bodyPr>
          <a:lstStyle/>
          <a:p>
            <a:pPr marL="342900" indent="-342900">
              <a:lnSpc>
                <a:spcPct val="80000"/>
              </a:lnSpc>
              <a:spcBef>
                <a:spcPts val="1000"/>
              </a:spcBef>
              <a:buFont typeface="+mj-lt"/>
              <a:buAutoNum type="arabicPeriod"/>
            </a:pPr>
            <a:r>
              <a:rPr lang="en-GB" sz="1400" dirty="0">
                <a:solidFill>
                  <a:schemeClr val="bg1"/>
                </a:solidFill>
              </a:rPr>
              <a:t>Fill out the </a:t>
            </a:r>
            <a:r>
              <a:rPr lang="en-GB" sz="1400" b="1" dirty="0">
                <a:solidFill>
                  <a:schemeClr val="bg1"/>
                </a:solidFill>
                <a:hlinkClick r:id="rId3">
                  <a:extLst>
                    <a:ext uri="{A12FA001-AC4F-418D-AE19-62706E023703}">
                      <ahyp:hlinkClr xmlns:ahyp="http://schemas.microsoft.com/office/drawing/2018/hyperlinkcolor" val="tx"/>
                    </a:ext>
                  </a:extLst>
                </a:hlinkClick>
              </a:rPr>
              <a:t>BTMO's Survey Intake Form</a:t>
            </a:r>
            <a:endParaRPr lang="en-GB" sz="1400" b="1" dirty="0">
              <a:solidFill>
                <a:schemeClr val="bg1"/>
              </a:solidFill>
            </a:endParaRPr>
          </a:p>
          <a:p>
            <a:pPr marL="342900" indent="-342900">
              <a:lnSpc>
                <a:spcPct val="80000"/>
              </a:lnSpc>
              <a:spcBef>
                <a:spcPts val="1000"/>
              </a:spcBef>
              <a:buFont typeface="+mj-lt"/>
              <a:buAutoNum type="arabicPeriod"/>
            </a:pPr>
            <a:r>
              <a:rPr lang="en-GB" sz="1400" dirty="0">
                <a:solidFill>
                  <a:schemeClr val="accent4">
                    <a:lumMod val="60000"/>
                    <a:lumOff val="40000"/>
                  </a:schemeClr>
                </a:solidFill>
              </a:rPr>
              <a:t>Distribute the fillable pdf or paper </a:t>
            </a:r>
            <a:r>
              <a:rPr lang="en-GB" sz="1400" b="1" dirty="0">
                <a:solidFill>
                  <a:schemeClr val="accent4">
                    <a:lumMod val="60000"/>
                    <a:lumOff val="40000"/>
                  </a:schemeClr>
                </a:solidFill>
              </a:rPr>
              <a:t>Form A</a:t>
            </a:r>
            <a:r>
              <a:rPr lang="en-GB" sz="1400" dirty="0">
                <a:solidFill>
                  <a:schemeClr val="accent4">
                    <a:lumMod val="60000"/>
                    <a:lumOff val="40000"/>
                  </a:schemeClr>
                </a:solidFill>
              </a:rPr>
              <a:t> </a:t>
            </a:r>
            <a:r>
              <a:rPr lang="en-GB" sz="1400" i="1" dirty="0">
                <a:solidFill>
                  <a:schemeClr val="accent4">
                    <a:lumMod val="60000"/>
                    <a:lumOff val="40000"/>
                  </a:schemeClr>
                </a:solidFill>
              </a:rPr>
              <a:t>(English form (</a:t>
            </a:r>
            <a:r>
              <a:rPr lang="en-GB" sz="1400" i="1" dirty="0">
                <a:solidFill>
                  <a:schemeClr val="accent4">
                    <a:lumMod val="60000"/>
                    <a:lumOff val="40000"/>
                  </a:schemeClr>
                </a:solidFill>
                <a:hlinkClick r:id="rId8">
                  <a:extLst>
                    <a:ext uri="{A12FA001-AC4F-418D-AE19-62706E023703}">
                      <ahyp:hlinkClr xmlns:ahyp="http://schemas.microsoft.com/office/drawing/2018/hyperlinkcolor" val="tx"/>
                    </a:ext>
                  </a:extLst>
                </a:hlinkClick>
              </a:rPr>
              <a:t>pdf</a:t>
            </a:r>
            <a:r>
              <a:rPr lang="en-GB" sz="1400" i="1" dirty="0">
                <a:solidFill>
                  <a:schemeClr val="accent4">
                    <a:lumMod val="60000"/>
                    <a:lumOff val="40000"/>
                  </a:schemeClr>
                </a:solidFill>
              </a:rPr>
              <a:t>, </a:t>
            </a:r>
            <a:r>
              <a:rPr lang="en-GB" sz="1400" i="1" dirty="0">
                <a:solidFill>
                  <a:schemeClr val="accent4">
                    <a:lumMod val="60000"/>
                    <a:lumOff val="40000"/>
                  </a:schemeClr>
                </a:solidFill>
                <a:hlinkClick r:id="rId9">
                  <a:extLst>
                    <a:ext uri="{A12FA001-AC4F-418D-AE19-62706E023703}">
                      <ahyp:hlinkClr xmlns:ahyp="http://schemas.microsoft.com/office/drawing/2018/hyperlinkcolor" val="tx"/>
                    </a:ext>
                  </a:extLst>
                </a:hlinkClick>
              </a:rPr>
              <a:t>word</a:t>
            </a:r>
            <a:r>
              <a:rPr lang="en-GB" sz="1400" i="1" dirty="0">
                <a:solidFill>
                  <a:schemeClr val="accent4">
                    <a:lumMod val="60000"/>
                    <a:lumOff val="40000"/>
                  </a:schemeClr>
                </a:solidFill>
              </a:rPr>
              <a:t>) or Spanish form (</a:t>
            </a:r>
            <a:r>
              <a:rPr lang="en-GB" sz="1400" i="1" dirty="0">
                <a:solidFill>
                  <a:schemeClr val="accent4">
                    <a:lumMod val="60000"/>
                    <a:lumOff val="40000"/>
                  </a:schemeClr>
                </a:solidFill>
                <a:hlinkClick r:id="rId10">
                  <a:extLst>
                    <a:ext uri="{A12FA001-AC4F-418D-AE19-62706E023703}">
                      <ahyp:hlinkClr xmlns:ahyp="http://schemas.microsoft.com/office/drawing/2018/hyperlinkcolor" val="tx"/>
                    </a:ext>
                  </a:extLst>
                </a:hlinkClick>
              </a:rPr>
              <a:t>pdf</a:t>
            </a:r>
            <a:r>
              <a:rPr lang="en-GB" sz="1400" i="1" dirty="0">
                <a:solidFill>
                  <a:schemeClr val="accent4">
                    <a:lumMod val="60000"/>
                    <a:lumOff val="40000"/>
                  </a:schemeClr>
                </a:solidFill>
              </a:rPr>
              <a:t>, </a:t>
            </a:r>
            <a:r>
              <a:rPr lang="en-GB" sz="1400" i="1" dirty="0">
                <a:solidFill>
                  <a:schemeClr val="accent4">
                    <a:lumMod val="60000"/>
                    <a:lumOff val="40000"/>
                  </a:schemeClr>
                </a:solidFill>
                <a:hlinkClick r:id="rId11">
                  <a:extLst>
                    <a:ext uri="{A12FA001-AC4F-418D-AE19-62706E023703}">
                      <ahyp:hlinkClr xmlns:ahyp="http://schemas.microsoft.com/office/drawing/2018/hyperlinkcolor" val="tx"/>
                    </a:ext>
                  </a:extLst>
                </a:hlinkClick>
              </a:rPr>
              <a:t>word</a:t>
            </a:r>
            <a:r>
              <a:rPr lang="en-GB" sz="1400" i="1" dirty="0">
                <a:solidFill>
                  <a:schemeClr val="accent4">
                    <a:lumMod val="60000"/>
                    <a:lumOff val="40000"/>
                  </a:schemeClr>
                </a:solidFill>
              </a:rPr>
              <a:t>) </a:t>
            </a:r>
            <a:r>
              <a:rPr lang="en-GB" sz="1400" dirty="0">
                <a:solidFill>
                  <a:schemeClr val="accent4">
                    <a:lumMod val="60000"/>
                    <a:lumOff val="40000"/>
                  </a:schemeClr>
                </a:solidFill>
              </a:rPr>
              <a:t>to every employee (including telecommuters) the Monday after your Survey Week  </a:t>
            </a:r>
          </a:p>
          <a:p>
            <a:pPr marL="342900" indent="-342900">
              <a:lnSpc>
                <a:spcPct val="80000"/>
              </a:lnSpc>
              <a:spcBef>
                <a:spcPts val="1000"/>
              </a:spcBef>
              <a:buFont typeface="+mj-lt"/>
              <a:buAutoNum type="arabicPeriod"/>
            </a:pPr>
            <a:r>
              <a:rPr lang="en-GB" sz="1400" dirty="0">
                <a:solidFill>
                  <a:schemeClr val="bg1"/>
                </a:solidFill>
              </a:rPr>
              <a:t>Set an internal deadline and send 1–2 reminders (</a:t>
            </a:r>
            <a:r>
              <a:rPr lang="en-GB" sz="1400" dirty="0">
                <a:solidFill>
                  <a:schemeClr val="bg1"/>
                </a:solidFill>
                <a:hlinkClick r:id="rId5">
                  <a:extLst>
                    <a:ext uri="{A12FA001-AC4F-418D-AE19-62706E023703}">
                      <ahyp:hlinkClr xmlns:ahyp="http://schemas.microsoft.com/office/drawing/2018/hyperlinkcolor" val="tx"/>
                    </a:ext>
                  </a:extLst>
                </a:hlinkClick>
              </a:rPr>
              <a:t>see email and flyer templates HERE</a:t>
            </a:r>
            <a:r>
              <a:rPr lang="en-GB" sz="1400" dirty="0">
                <a:solidFill>
                  <a:schemeClr val="bg1"/>
                </a:solidFill>
              </a:rPr>
              <a:t>) to boost participation.</a:t>
            </a:r>
          </a:p>
          <a:p>
            <a:pPr marL="342900" indent="-342900">
              <a:lnSpc>
                <a:spcPct val="80000"/>
              </a:lnSpc>
              <a:spcBef>
                <a:spcPts val="1000"/>
              </a:spcBef>
              <a:buFont typeface="+mj-lt"/>
              <a:buAutoNum type="arabicPeriod"/>
            </a:pPr>
            <a:r>
              <a:rPr lang="en-GB" sz="1400" dirty="0">
                <a:solidFill>
                  <a:schemeClr val="accent4">
                    <a:lumMod val="60000"/>
                    <a:lumOff val="40000"/>
                  </a:schemeClr>
                </a:solidFill>
              </a:rPr>
              <a:t>Once all the survey results are collected, fill out </a:t>
            </a:r>
            <a:r>
              <a:rPr lang="en-GB" sz="1400" dirty="0">
                <a:solidFill>
                  <a:schemeClr val="accent4">
                    <a:lumMod val="60000"/>
                    <a:lumOff val="40000"/>
                  </a:schemeClr>
                </a:solidFill>
                <a:hlinkClick r:id="rId6">
                  <a:extLst>
                    <a:ext uri="{A12FA001-AC4F-418D-AE19-62706E023703}">
                      <ahyp:hlinkClr xmlns:ahyp="http://schemas.microsoft.com/office/drawing/2018/hyperlinkcolor" val="tx"/>
                    </a:ext>
                  </a:extLst>
                </a:hlinkClick>
              </a:rPr>
              <a:t>Report (Form B)</a:t>
            </a:r>
            <a:r>
              <a:rPr lang="en-GB" sz="1400" dirty="0">
                <a:solidFill>
                  <a:schemeClr val="accent4">
                    <a:lumMod val="60000"/>
                    <a:lumOff val="40000"/>
                  </a:schemeClr>
                </a:solidFill>
              </a:rPr>
              <a:t> using the Worksheet and Report tables. View the Instructions tab for more details.</a:t>
            </a:r>
          </a:p>
          <a:p>
            <a:pPr marL="342900" indent="-342900">
              <a:lnSpc>
                <a:spcPct val="80000"/>
              </a:lnSpc>
              <a:spcBef>
                <a:spcPts val="1000"/>
              </a:spcBef>
              <a:buFont typeface="+mj-lt"/>
              <a:buAutoNum type="arabicPeriod"/>
            </a:pPr>
            <a:r>
              <a:rPr lang="en-GB" sz="1400" b="1" dirty="0">
                <a:solidFill>
                  <a:schemeClr val="bg1"/>
                </a:solidFill>
              </a:rPr>
              <a:t>Email the Report </a:t>
            </a:r>
            <a:r>
              <a:rPr lang="en-GB" sz="1400" dirty="0">
                <a:solidFill>
                  <a:schemeClr val="bg1"/>
                </a:solidFill>
              </a:rPr>
              <a:t>of your survey data/results to </a:t>
            </a:r>
            <a:r>
              <a:rPr lang="en-GB" sz="1400" dirty="0">
                <a:solidFill>
                  <a:schemeClr val="bg1"/>
                </a:solidFill>
                <a:hlinkClick r:id="rId7">
                  <a:extLst>
                    <a:ext uri="{A12FA001-AC4F-418D-AE19-62706E023703}">
                      <ahyp:hlinkClr xmlns:ahyp="http://schemas.microsoft.com/office/drawing/2018/hyperlinkcolor" val="tx"/>
                    </a:ext>
                  </a:extLst>
                </a:hlinkClick>
              </a:rPr>
              <a:t>director@btmo.org</a:t>
            </a:r>
            <a:r>
              <a:rPr lang="en-GB" sz="1400" dirty="0">
                <a:solidFill>
                  <a:schemeClr val="bg1"/>
                </a:solidFill>
              </a:rPr>
              <a:t> or mail it to the BTMO at 200 W. Magnolia Blvd., Burbank, CA 91502.</a:t>
            </a:r>
          </a:p>
        </p:txBody>
      </p:sp>
      <p:sp>
        <p:nvSpPr>
          <p:cNvPr id="20" name="TextBox 19">
            <a:extLst>
              <a:ext uri="{FF2B5EF4-FFF2-40B4-BE49-F238E27FC236}">
                <a16:creationId xmlns:a16="http://schemas.microsoft.com/office/drawing/2014/main" id="{78FB0963-576B-9F59-685E-D4B37B1E36EE}"/>
              </a:ext>
            </a:extLst>
          </p:cNvPr>
          <p:cNvSpPr txBox="1"/>
          <p:nvPr/>
        </p:nvSpPr>
        <p:spPr>
          <a:xfrm>
            <a:off x="918307" y="1571148"/>
            <a:ext cx="6096000" cy="400110"/>
          </a:xfrm>
          <a:prstGeom prst="rect">
            <a:avLst/>
          </a:prstGeom>
          <a:noFill/>
        </p:spPr>
        <p:txBody>
          <a:bodyPr wrap="square">
            <a:spAutoFit/>
          </a:bodyPr>
          <a:lstStyle/>
          <a:p>
            <a:r>
              <a:rPr lang="en-GB" sz="2000" b="1" u="sng" dirty="0">
                <a:solidFill>
                  <a:schemeClr val="bg1"/>
                </a:solidFill>
              </a:rPr>
              <a:t>LA Metro Survey Tool__________________   </a:t>
            </a:r>
            <a:endParaRPr lang="en-GB" sz="2000" b="1" u="sng" dirty="0"/>
          </a:p>
        </p:txBody>
      </p:sp>
      <p:sp>
        <p:nvSpPr>
          <p:cNvPr id="21" name="TextBox 20">
            <a:extLst>
              <a:ext uri="{FF2B5EF4-FFF2-40B4-BE49-F238E27FC236}">
                <a16:creationId xmlns:a16="http://schemas.microsoft.com/office/drawing/2014/main" id="{67955177-BB97-FAA8-86FE-C7967B647E15}"/>
              </a:ext>
            </a:extLst>
          </p:cNvPr>
          <p:cNvSpPr txBox="1"/>
          <p:nvPr/>
        </p:nvSpPr>
        <p:spPr>
          <a:xfrm>
            <a:off x="6612864" y="1569730"/>
            <a:ext cx="6096000" cy="400110"/>
          </a:xfrm>
          <a:prstGeom prst="rect">
            <a:avLst/>
          </a:prstGeom>
          <a:noFill/>
        </p:spPr>
        <p:txBody>
          <a:bodyPr wrap="square">
            <a:spAutoFit/>
          </a:bodyPr>
          <a:lstStyle/>
          <a:p>
            <a:r>
              <a:rPr lang="en-GB" sz="2000" b="1" u="sng" dirty="0">
                <a:solidFill>
                  <a:schemeClr val="bg1"/>
                </a:solidFill>
              </a:rPr>
              <a:t>Manual BTMO Forms___________________</a:t>
            </a:r>
            <a:endParaRPr lang="en-GB" sz="2000" b="1" u="sng" dirty="0"/>
          </a:p>
        </p:txBody>
      </p:sp>
      <p:sp>
        <p:nvSpPr>
          <p:cNvPr id="22" name="Star: 5 Points 21">
            <a:extLst>
              <a:ext uri="{FF2B5EF4-FFF2-40B4-BE49-F238E27FC236}">
                <a16:creationId xmlns:a16="http://schemas.microsoft.com/office/drawing/2014/main" id="{9DE9F0D9-12D6-D8AE-8A7A-FCD83DD4EDD7}"/>
              </a:ext>
            </a:extLst>
          </p:cNvPr>
          <p:cNvSpPr/>
          <p:nvPr/>
        </p:nvSpPr>
        <p:spPr>
          <a:xfrm>
            <a:off x="274665" y="1408572"/>
            <a:ext cx="795641" cy="55848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957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29">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336255-56FE-4B3F-99A6-9BBA068D3812}"/>
              </a:ext>
            </a:extLst>
          </p:cNvPr>
          <p:cNvSpPr>
            <a:spLocks noGrp="1"/>
          </p:cNvSpPr>
          <p:nvPr>
            <p:ph type="ctrTitle"/>
          </p:nvPr>
        </p:nvSpPr>
        <p:spPr>
          <a:xfrm>
            <a:off x="838200" y="914402"/>
            <a:ext cx="10515600" cy="2659957"/>
          </a:xfrm>
        </p:spPr>
        <p:txBody>
          <a:bodyPr>
            <a:normAutofit/>
          </a:bodyPr>
          <a:lstStyle/>
          <a:p>
            <a:r>
              <a:rPr lang="en-US" sz="7200" dirty="0">
                <a:solidFill>
                  <a:srgbClr val="FFFFFF"/>
                </a:solidFill>
              </a:rPr>
              <a:t>Metro </a:t>
            </a:r>
            <a:r>
              <a:rPr lang="en-US" sz="7200" dirty="0">
                <a:solidFill>
                  <a:schemeClr val="bg1"/>
                </a:solidFill>
                <a:effectLst/>
                <a:ea typeface="Times New Roman" panose="02020603050405020304" pitchFamily="18" charset="0"/>
                <a:cs typeface="Times New Roman" panose="02020603050405020304" pitchFamily="18" charset="0"/>
              </a:rPr>
              <a:t>Commuter Options </a:t>
            </a:r>
            <a:endParaRPr lang="en-US" sz="7200" dirty="0">
              <a:solidFill>
                <a:schemeClr val="bg1"/>
              </a:solidFill>
            </a:endParaRPr>
          </a:p>
        </p:txBody>
      </p:sp>
      <p:sp>
        <p:nvSpPr>
          <p:cNvPr id="3" name="Subtitle 2">
            <a:extLst>
              <a:ext uri="{FF2B5EF4-FFF2-40B4-BE49-F238E27FC236}">
                <a16:creationId xmlns:a16="http://schemas.microsoft.com/office/drawing/2014/main" id="{1388F75B-9F0B-4D15-B224-76CC39A90B4A}"/>
              </a:ext>
            </a:extLst>
          </p:cNvPr>
          <p:cNvSpPr>
            <a:spLocks noGrp="1"/>
          </p:cNvSpPr>
          <p:nvPr>
            <p:ph type="subTitle" idx="1"/>
          </p:nvPr>
        </p:nvSpPr>
        <p:spPr>
          <a:xfrm>
            <a:off x="838200" y="3429000"/>
            <a:ext cx="10515600" cy="1390650"/>
          </a:xfrm>
        </p:spPr>
        <p:txBody>
          <a:bodyPr>
            <a:normAutofit/>
          </a:bodyPr>
          <a:lstStyle/>
          <a:p>
            <a:r>
              <a:rPr lang="en-US" dirty="0">
                <a:solidFill>
                  <a:schemeClr val="bg1"/>
                </a:solidFill>
                <a:effectLst/>
                <a:latin typeface="+mj-lt"/>
                <a:ea typeface="Times New Roman" panose="02020603050405020304" pitchFamily="18" charset="0"/>
                <a:cs typeface="Times New Roman" panose="02020603050405020304" pitchFamily="18" charset="0"/>
              </a:rPr>
              <a:t>&amp; Regulatory Compliance Support – Countywide Planning </a:t>
            </a:r>
            <a:endParaRPr lang="en-US" sz="4800" dirty="0">
              <a:solidFill>
                <a:schemeClr val="bg1"/>
              </a:solidFill>
              <a:latin typeface="+mj-lt"/>
            </a:endParaRPr>
          </a:p>
        </p:txBody>
      </p:sp>
      <p:pic>
        <p:nvPicPr>
          <p:cNvPr id="5" name="Picture 4" descr="A picture containing text, clipart&#10;&#10;Description automatically generated">
            <a:extLst>
              <a:ext uri="{FF2B5EF4-FFF2-40B4-BE49-F238E27FC236}">
                <a16:creationId xmlns:a16="http://schemas.microsoft.com/office/drawing/2014/main" id="{8167A361-7949-4FB6-9D1E-6D40F2F04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Tree>
    <p:extLst>
      <p:ext uri="{BB962C8B-B14F-4D97-AF65-F5344CB8AC3E}">
        <p14:creationId xmlns:p14="http://schemas.microsoft.com/office/powerpoint/2010/main" val="266373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799709F6-819A-4A9B-B299-52B516DA2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id="{DE956BBB-7B91-4BF1-8CC5-4F1F5C3E09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53" name="Freeform 44">
              <a:extLst>
                <a:ext uri="{FF2B5EF4-FFF2-40B4-BE49-F238E27FC236}">
                  <a16:creationId xmlns:a16="http://schemas.microsoft.com/office/drawing/2014/main" id="{331C4F13-3AB4-4BD8-B1A2-76809863ED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4" name="Freeform 45">
              <a:extLst>
                <a:ext uri="{FF2B5EF4-FFF2-40B4-BE49-F238E27FC236}">
                  <a16:creationId xmlns:a16="http://schemas.microsoft.com/office/drawing/2014/main" id="{52D8231F-00FF-4EE0-B405-28CC397CF0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5" name="Freeform 46">
              <a:extLst>
                <a:ext uri="{FF2B5EF4-FFF2-40B4-BE49-F238E27FC236}">
                  <a16:creationId xmlns:a16="http://schemas.microsoft.com/office/drawing/2014/main" id="{C80BB271-C270-4FB5-B9F1-D81F239ED0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6" name="Freeform 47">
              <a:extLst>
                <a:ext uri="{FF2B5EF4-FFF2-40B4-BE49-F238E27FC236}">
                  <a16:creationId xmlns:a16="http://schemas.microsoft.com/office/drawing/2014/main" id="{1BDA5F0C-5FEC-4DA5-A154-3EC7AA690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E342B9BC-62E1-4F01-AE2D-4143126BE0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0CA9530-B676-44AC-9573-BD894ABC7BEB}"/>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SCAQMD Rule 2202 &amp; City Ordinance</a:t>
            </a:r>
          </a:p>
        </p:txBody>
      </p:sp>
      <p:pic>
        <p:nvPicPr>
          <p:cNvPr id="12" name="Picture 11" descr="A picture containing text, clipart&#10;&#10;Description automatically generated">
            <a:extLst>
              <a:ext uri="{FF2B5EF4-FFF2-40B4-BE49-F238E27FC236}">
                <a16:creationId xmlns:a16="http://schemas.microsoft.com/office/drawing/2014/main" id="{4D79775A-E82A-49BF-8DEC-7BAC52B7F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pic>
        <p:nvPicPr>
          <p:cNvPr id="6" name="Picture 5">
            <a:extLst>
              <a:ext uri="{FF2B5EF4-FFF2-40B4-BE49-F238E27FC236}">
                <a16:creationId xmlns:a16="http://schemas.microsoft.com/office/drawing/2014/main" id="{68C5C28E-E597-069B-7F17-AF06830EC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22" y="3304858"/>
            <a:ext cx="6009534" cy="2560320"/>
          </a:xfrm>
          <a:prstGeom prst="rect">
            <a:avLst/>
          </a:prstGeom>
        </p:spPr>
      </p:pic>
      <p:sp>
        <p:nvSpPr>
          <p:cNvPr id="4" name="TextBox 3">
            <a:extLst>
              <a:ext uri="{FF2B5EF4-FFF2-40B4-BE49-F238E27FC236}">
                <a16:creationId xmlns:a16="http://schemas.microsoft.com/office/drawing/2014/main" id="{7D5DD91D-8290-404A-64A0-378D69EA302E}"/>
              </a:ext>
            </a:extLst>
          </p:cNvPr>
          <p:cNvSpPr txBox="1"/>
          <p:nvPr/>
        </p:nvSpPr>
        <p:spPr>
          <a:xfrm>
            <a:off x="7484101" y="2454736"/>
            <a:ext cx="3841605"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Calibri" panose="020F0502020204030204"/>
                <a:ea typeface="+mn-ea"/>
                <a:cs typeface="+mn-cs"/>
              </a:rPr>
              <a:t>AVR Survey Processing &amp; Calculation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Calibri" panose="020F0502020204030204"/>
                <a:ea typeface="+mn-ea"/>
                <a:cs typeface="+mn-cs"/>
              </a:rPr>
              <a:t>(No cost Employers) </a:t>
            </a:r>
          </a:p>
        </p:txBody>
      </p:sp>
      <p:sp>
        <p:nvSpPr>
          <p:cNvPr id="7" name="TextBox 6">
            <a:extLst>
              <a:ext uri="{FF2B5EF4-FFF2-40B4-BE49-F238E27FC236}">
                <a16:creationId xmlns:a16="http://schemas.microsoft.com/office/drawing/2014/main" id="{C138A87B-458D-F1B3-AE05-6F5535AE3F29}"/>
              </a:ext>
            </a:extLst>
          </p:cNvPr>
          <p:cNvSpPr txBox="1"/>
          <p:nvPr/>
        </p:nvSpPr>
        <p:spPr>
          <a:xfrm>
            <a:off x="7479883" y="3815577"/>
            <a:ext cx="3578243" cy="769441"/>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Calibri" panose="020F0502020204030204"/>
                <a:ea typeface="+mn-ea"/>
                <a:cs typeface="+mn-cs"/>
              </a:rPr>
              <a:t>Online </a:t>
            </a:r>
            <a:r>
              <a:rPr kumimoji="0" lang="en-US" sz="2200" b="0" i="1" u="none" strike="noStrike" kern="1200" cap="none" spc="0" normalizeH="0" baseline="0" noProof="0" dirty="0" err="1">
                <a:ln>
                  <a:noFill/>
                </a:ln>
                <a:solidFill>
                  <a:srgbClr val="000000"/>
                </a:solidFill>
                <a:effectLst/>
                <a:uLnTx/>
                <a:uFillTx/>
                <a:latin typeface="Calibri" panose="020F0502020204030204"/>
                <a:ea typeface="+mn-ea"/>
                <a:cs typeface="+mn-cs"/>
              </a:rPr>
              <a:t>Ridematching</a:t>
            </a:r>
            <a:r>
              <a:rPr kumimoji="0" lang="en-US" sz="2200" b="0" i="1"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Calibri" panose="020F0502020204030204"/>
                <a:ea typeface="+mn-ea"/>
                <a:cs typeface="+mn-cs"/>
              </a:rPr>
              <a:t>(www.ridematch.info) </a:t>
            </a:r>
          </a:p>
        </p:txBody>
      </p:sp>
      <p:sp>
        <p:nvSpPr>
          <p:cNvPr id="9" name="TextBox 8">
            <a:extLst>
              <a:ext uri="{FF2B5EF4-FFF2-40B4-BE49-F238E27FC236}">
                <a16:creationId xmlns:a16="http://schemas.microsoft.com/office/drawing/2014/main" id="{E46A3178-50E1-38E5-BF06-3EA59ACD6D68}"/>
              </a:ext>
            </a:extLst>
          </p:cNvPr>
          <p:cNvSpPr txBox="1"/>
          <p:nvPr/>
        </p:nvSpPr>
        <p:spPr>
          <a:xfrm>
            <a:off x="7484101" y="5082532"/>
            <a:ext cx="2526538"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Calibri" panose="020F0502020204030204"/>
                <a:ea typeface="+mn-ea"/>
                <a:cs typeface="+mn-cs"/>
              </a:rPr>
              <a:t>Personalized RideGuides</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Calibri" panose="020F0502020204030204"/>
                <a:ea typeface="+mn-ea"/>
                <a:cs typeface="+mn-cs"/>
              </a:rPr>
              <a:t>(100% Electronic) </a:t>
            </a:r>
          </a:p>
        </p:txBody>
      </p:sp>
    </p:spTree>
    <p:extLst>
      <p:ext uri="{BB962C8B-B14F-4D97-AF65-F5344CB8AC3E}">
        <p14:creationId xmlns:p14="http://schemas.microsoft.com/office/powerpoint/2010/main" val="407985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5F9741-A614-4149-835D-648B7BCB8390}"/>
              </a:ext>
            </a:extLst>
          </p:cNvPr>
          <p:cNvSpPr>
            <a:spLocks noGrp="1"/>
          </p:cNvSpPr>
          <p:nvPr>
            <p:ph type="title"/>
          </p:nvPr>
        </p:nvSpPr>
        <p:spPr>
          <a:xfrm>
            <a:off x="1146879" y="998002"/>
            <a:ext cx="3182940" cy="1471959"/>
          </a:xfrm>
        </p:spPr>
        <p:txBody>
          <a:bodyPr>
            <a:normAutofit/>
          </a:bodyPr>
          <a:lstStyle/>
          <a:p>
            <a:r>
              <a:rPr lang="en-US" sz="3600" dirty="0">
                <a:solidFill>
                  <a:srgbClr val="FFFFFF"/>
                </a:solidFill>
                <a:latin typeface="+mn-lt"/>
                <a:ea typeface="ScalaSansLF-Bold"/>
                <a:cs typeface="ScalaSansLF-Bold"/>
              </a:rPr>
              <a:t>ETC Portal On-Line Access</a:t>
            </a:r>
            <a:endParaRPr lang="en-US" sz="3600" dirty="0">
              <a:solidFill>
                <a:srgbClr val="FFFFFF"/>
              </a:solidFill>
              <a:latin typeface="+mn-lt"/>
            </a:endParaRPr>
          </a:p>
        </p:txBody>
      </p:sp>
      <p:sp>
        <p:nvSpPr>
          <p:cNvPr id="8" name="Content Placeholder 7">
            <a:extLst>
              <a:ext uri="{FF2B5EF4-FFF2-40B4-BE49-F238E27FC236}">
                <a16:creationId xmlns:a16="http://schemas.microsoft.com/office/drawing/2014/main" id="{A1CBDBE3-2DAD-4370-B537-9E1BE32918CB}"/>
              </a:ext>
            </a:extLst>
          </p:cNvPr>
          <p:cNvSpPr>
            <a:spLocks noGrp="1"/>
          </p:cNvSpPr>
          <p:nvPr>
            <p:ph idx="1"/>
          </p:nvPr>
        </p:nvSpPr>
        <p:spPr>
          <a:xfrm>
            <a:off x="1139635" y="2546161"/>
            <a:ext cx="3200451" cy="2985929"/>
          </a:xfrm>
        </p:spPr>
        <p:txBody>
          <a:bodyPr anchor="t">
            <a:normAutofit/>
          </a:bodyPr>
          <a:lstStyle/>
          <a:p>
            <a:pPr marL="0" indent="0">
              <a:buClr>
                <a:srgbClr val="F15625"/>
              </a:buClr>
              <a:buNone/>
            </a:pPr>
            <a:r>
              <a:rPr lang="en-US" sz="2200" dirty="0">
                <a:solidFill>
                  <a:srgbClr val="FEFFFF"/>
                </a:solidFill>
                <a:latin typeface="Calibri" pitchFamily="34" charset="0"/>
                <a:cs typeface="ScalaSansLF-Bold"/>
              </a:rPr>
              <a:t>Standard Dashboards</a:t>
            </a:r>
            <a:endParaRPr lang="en-US" sz="2200" dirty="0">
              <a:solidFill>
                <a:srgbClr val="FEFFFF"/>
              </a:solidFill>
              <a:latin typeface="Calibri" pitchFamily="34" charset="0"/>
            </a:endParaRPr>
          </a:p>
          <a:p>
            <a:r>
              <a:rPr lang="en-US" sz="2200" dirty="0">
                <a:solidFill>
                  <a:srgbClr val="FEFFFF"/>
                </a:solidFill>
                <a:latin typeface="Calibri" pitchFamily="34" charset="0"/>
              </a:rPr>
              <a:t>Provides a graphical view of commuter activity</a:t>
            </a:r>
          </a:p>
          <a:p>
            <a:pPr>
              <a:buClr>
                <a:schemeClr val="bg1"/>
              </a:buClr>
            </a:pPr>
            <a:r>
              <a:rPr lang="en-US" sz="2200" dirty="0">
                <a:solidFill>
                  <a:srgbClr val="FEFFFF"/>
                </a:solidFill>
                <a:latin typeface="Calibri" pitchFamily="34" charset="0"/>
              </a:rPr>
              <a:t>Optional views available from the drop-down menus</a:t>
            </a:r>
            <a:endParaRPr lang="en-CA" sz="2200" dirty="0">
              <a:solidFill>
                <a:srgbClr val="FEFFFF"/>
              </a:solidFill>
              <a:latin typeface="Calibri" pitchFamily="34" charset="0"/>
            </a:endParaRPr>
          </a:p>
          <a:p>
            <a:endParaRPr lang="en-US" sz="2200" dirty="0">
              <a:solidFill>
                <a:srgbClr val="FEFFFF"/>
              </a:solidFill>
            </a:endParaRPr>
          </a:p>
        </p:txBody>
      </p:sp>
      <p:pic>
        <p:nvPicPr>
          <p:cNvPr id="4" name="Picture 2">
            <a:extLst>
              <a:ext uri="{FF2B5EF4-FFF2-40B4-BE49-F238E27FC236}">
                <a16:creationId xmlns:a16="http://schemas.microsoft.com/office/drawing/2014/main" id="{4A1DFC68-9723-440F-B472-25952D683C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9" r="3" b="3"/>
          <a:stretch/>
        </p:blipFill>
        <p:spPr bwMode="auto">
          <a:xfrm>
            <a:off x="5313206" y="643467"/>
            <a:ext cx="5909199" cy="525164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A picture containing text, clipart&#10;&#10;Description automatically generated">
            <a:extLst>
              <a:ext uri="{FF2B5EF4-FFF2-40B4-BE49-F238E27FC236}">
                <a16:creationId xmlns:a16="http://schemas.microsoft.com/office/drawing/2014/main" id="{99D0CA75-78B4-4A86-9D20-70259FB9C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Tree>
    <p:extLst>
      <p:ext uri="{BB962C8B-B14F-4D97-AF65-F5344CB8AC3E}">
        <p14:creationId xmlns:p14="http://schemas.microsoft.com/office/powerpoint/2010/main" val="269546504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mple New BTMO Presentation" id="{C16F0857-BE6A-4200-9226-0FDFF513E4C5}" vid="{FC73164A-9B75-4D37-B797-4E1077685AEE}"/>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BF0029A565AA45B8DF7003228D0176" ma:contentTypeVersion="18" ma:contentTypeDescription="Create a new document." ma:contentTypeScope="" ma:versionID="0056471b0d92b051d2e6157321c97156">
  <xsd:schema xmlns:xsd="http://www.w3.org/2001/XMLSchema" xmlns:xs="http://www.w3.org/2001/XMLSchema" xmlns:p="http://schemas.microsoft.com/office/2006/metadata/properties" xmlns:ns3="3ca44efb-f6f5-4cce-b3cb-7e169d6d2dc3" xmlns:ns4="16ec21a9-3501-4a84-a5ba-f228e840b85d" targetNamespace="http://schemas.microsoft.com/office/2006/metadata/properties" ma:root="true" ma:fieldsID="6acac23a43cc6d5149850a672bf97680" ns3:_="" ns4:_="">
    <xsd:import namespace="3ca44efb-f6f5-4cce-b3cb-7e169d6d2dc3"/>
    <xsd:import namespace="16ec21a9-3501-4a84-a5ba-f228e840b85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element ref="ns3:MediaServiceSystem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44efb-f6f5-4cce-b3cb-7e169d6d2d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ec21a9-3501-4a84-a5ba-f228e840b8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ca44efb-f6f5-4cce-b3cb-7e169d6d2dc3" xsi:nil="true"/>
  </documentManagement>
</p:properties>
</file>

<file path=customXml/itemProps1.xml><?xml version="1.0" encoding="utf-8"?>
<ds:datastoreItem xmlns:ds="http://schemas.openxmlformats.org/officeDocument/2006/customXml" ds:itemID="{7ED1F500-96F0-4B61-8B02-687F295F1B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44efb-f6f5-4cce-b3cb-7e169d6d2dc3"/>
    <ds:schemaRef ds:uri="16ec21a9-3501-4a84-a5ba-f228e840b8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18F057-0D53-411D-A87D-0B6C14BFC57E}">
  <ds:schemaRefs>
    <ds:schemaRef ds:uri="http://schemas.microsoft.com/sharepoint/v3/contenttype/forms"/>
  </ds:schemaRefs>
</ds:datastoreItem>
</file>

<file path=customXml/itemProps3.xml><?xml version="1.0" encoding="utf-8"?>
<ds:datastoreItem xmlns:ds="http://schemas.openxmlformats.org/officeDocument/2006/customXml" ds:itemID="{A546B27F-A472-496D-AC26-B2EFEFB3371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6ec21a9-3501-4a84-a5ba-f228e840b85d"/>
    <ds:schemaRef ds:uri="http://purl.org/dc/elements/1.1/"/>
    <ds:schemaRef ds:uri="http://schemas.microsoft.com/office/2006/metadata/properties"/>
    <ds:schemaRef ds:uri="3ca44efb-f6f5-4cce-b3cb-7e169d6d2dc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Sample New BTMO Presentation</Template>
  <TotalTime>6376</TotalTime>
  <Words>2367</Words>
  <Application>Microsoft Office PowerPoint</Application>
  <PresentationFormat>Widescreen</PresentationFormat>
  <Paragraphs>226</Paragraphs>
  <Slides>25</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Alegreya Sans</vt:lpstr>
      <vt:lpstr>Arial</vt:lpstr>
      <vt:lpstr>Avenir Next LT Pro</vt:lpstr>
      <vt:lpstr>Calibri</vt:lpstr>
      <vt:lpstr>Calibri Light</vt:lpstr>
      <vt:lpstr>Circular Std Book</vt:lpstr>
      <vt:lpstr>Open Sans</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Metro Commuter Options </vt:lpstr>
      <vt:lpstr>SCAQMD Rule 2202 &amp; City Ordinance</vt:lpstr>
      <vt:lpstr>ETC Portal On-Line Access</vt:lpstr>
      <vt:lpstr>City of Burbank Ordinance</vt:lpstr>
      <vt:lpstr>AVR Calculations No Cost to Employers</vt:lpstr>
      <vt:lpstr>Electronic/Online</vt:lpstr>
      <vt:lpstr>Paper Survey</vt:lpstr>
      <vt:lpstr>Electronic/Online Required Fields</vt:lpstr>
      <vt:lpstr>Say “YES” to a RideGuide </vt:lpstr>
      <vt:lpstr>Ridematch.info Website </vt:lpstr>
      <vt:lpstr>Metro Incentive Programs </vt:lpstr>
      <vt:lpstr>Metro Vanpool</vt:lpstr>
      <vt:lpstr>Regional Guaranteed Ride Home Program</vt:lpstr>
      <vt:lpstr>On the Go Newsletter</vt:lpstr>
      <vt:lpstr>QUESTIONS?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Zoe Bertol-Foell</dc:creator>
  <cp:lastModifiedBy>Zoe Bertol-Foell</cp:lastModifiedBy>
  <cp:revision>8</cp:revision>
  <dcterms:created xsi:type="dcterms:W3CDTF">2024-09-06T20:49:32Z</dcterms:created>
  <dcterms:modified xsi:type="dcterms:W3CDTF">2025-09-15T23:09:46Z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0x0101006BBF0029A565AA45B8DF7003228D0176</vt:lpwstr>
  </property>
</Properties>
</file>